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99" r:id="rId3"/>
    <p:sldId id="300" r:id="rId4"/>
    <p:sldId id="301" r:id="rId5"/>
    <p:sldId id="272" r:id="rId6"/>
    <p:sldId id="274" r:id="rId7"/>
    <p:sldId id="275" r:id="rId8"/>
    <p:sldId id="302" r:id="rId9"/>
    <p:sldId id="296" r:id="rId10"/>
    <p:sldId id="261" r:id="rId11"/>
    <p:sldId id="293" r:id="rId12"/>
    <p:sldId id="277" r:id="rId13"/>
    <p:sldId id="291" r:id="rId14"/>
    <p:sldId id="298" r:id="rId15"/>
    <p:sldId id="288" r:id="rId16"/>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A"/>
    <a:srgbClr val="FFE23C"/>
    <a:srgbClr val="860D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4164" autoAdjust="0"/>
  </p:normalViewPr>
  <p:slideViewPr>
    <p:cSldViewPr snapToGrid="0" snapToObjects="1">
      <p:cViewPr varScale="1">
        <p:scale>
          <a:sx n="45" d="100"/>
          <a:sy n="45" d="100"/>
        </p:scale>
        <p:origin x="140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30128DC0-30C4-47A2-835E-EDAA2ABC3ED3}" type="datetimeFigureOut">
              <a:rPr lang="en-AU" smtClean="0"/>
              <a:pPr/>
              <a:t>23/06/2016</a:t>
            </a:fld>
            <a:endParaRPr lang="en-AU" dirty="0"/>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47B28F80-1E97-4D5F-9ADE-027D69975E41}" type="slidenum">
              <a:rPr lang="en-AU" smtClean="0"/>
              <a:pPr/>
              <a:t>‹#›</a:t>
            </a:fld>
            <a:endParaRPr lang="en-AU" dirty="0"/>
          </a:p>
        </p:txBody>
      </p:sp>
    </p:spTree>
    <p:extLst>
      <p:ext uri="{BB962C8B-B14F-4D97-AF65-F5344CB8AC3E}">
        <p14:creationId xmlns:p14="http://schemas.microsoft.com/office/powerpoint/2010/main" val="493333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51A540AF-D67E-5A40-B8F3-F237A255F1D2}" type="datetimeFigureOut">
              <a:rPr lang="en-US" smtClean="0"/>
              <a:pPr/>
              <a:t>6/23/2016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5E99A071-023D-DF45-BB71-443F530699A9}" type="slidenum">
              <a:rPr lang="en-US" smtClean="0"/>
              <a:pPr/>
              <a:t>‹#›</a:t>
            </a:fld>
            <a:endParaRPr lang="en-US" dirty="0"/>
          </a:p>
        </p:txBody>
      </p:sp>
    </p:spTree>
    <p:extLst>
      <p:ext uri="{BB962C8B-B14F-4D97-AF65-F5344CB8AC3E}">
        <p14:creationId xmlns:p14="http://schemas.microsoft.com/office/powerpoint/2010/main" val="4219368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1</a:t>
            </a:fld>
            <a:endParaRPr lang="en-US" dirty="0"/>
          </a:p>
        </p:txBody>
      </p:sp>
    </p:spTree>
    <p:extLst>
      <p:ext uri="{BB962C8B-B14F-4D97-AF65-F5344CB8AC3E}">
        <p14:creationId xmlns:p14="http://schemas.microsoft.com/office/powerpoint/2010/main" val="103183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ea typeface="ＭＳ Ｐゴシック" pitchFamily="34" charset="-128"/>
              </a:rPr>
              <a:t>Fisheries management is more than people in boats, fish in the sea. Need to get participants thinking and voicing the other elements that need to be included in fishery/ecosystem management ...(and so instil a need for EA). Get a few suggestions for this and build on it using subsequent slides. Refer to Nansen</a:t>
            </a:r>
            <a:r>
              <a:rPr lang="en-GB" baseline="0" dirty="0" smtClean="0">
                <a:ea typeface="ＭＳ Ｐゴシック" pitchFamily="34" charset="-128"/>
              </a:rPr>
              <a:t> picture in visuals gallery (if you have it on wall), which is similar to this picture).</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ea typeface="ＭＳ Ｐゴシック" pitchFamily="34" charset="-128"/>
              </a:rPr>
              <a:t>Participants should see at least: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ea typeface="ＭＳ Ｐゴシック" pitchFamily="34" charset="-128"/>
              </a:rPr>
              <a:t>Boats &amp; fishers (both large and small scale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ea typeface="ＭＳ Ｐゴシック" pitchFamily="34" charset="-128"/>
              </a:rPr>
              <a:t>Fishing communities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ea typeface="ＭＳ Ｐゴシック" pitchFamily="34" charset="-128"/>
              </a:rPr>
              <a:t>Fish</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ea typeface="ＭＳ Ｐゴシック" pitchFamily="34" charset="-128"/>
              </a:rPr>
              <a:t>Turtles and other endangered species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ea typeface="ＭＳ Ｐゴシック" pitchFamily="34" charset="-128"/>
              </a:rPr>
              <a:t>Habitats (e.g. mangroves)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a typeface="ＭＳ Ｐゴシック" pitchFamily="34" charset="-128"/>
              </a:rPr>
              <a:t>Other users</a:t>
            </a:r>
            <a:r>
              <a:rPr lang="en-US" baseline="0" dirty="0" smtClean="0">
                <a:ea typeface="ＭＳ Ｐゴシック" pitchFamily="34" charset="-128"/>
              </a:rPr>
              <a:t> of the coast (e.g. aquaculture)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ＭＳ Ｐゴシック" pitchFamily="34" charset="-128"/>
              </a:rPr>
              <a:t>Factories – pollutants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ＭＳ Ｐゴシック" pitchFamily="34" charset="-128"/>
              </a:rPr>
              <a:t>Cities with government agencies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ＭＳ Ｐゴシック" pitchFamily="34" charset="-128"/>
              </a:rPr>
              <a:t>Other elements that participants might find.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10</a:t>
            </a:fld>
            <a:endParaRPr lang="en-US" dirty="0"/>
          </a:p>
        </p:txBody>
      </p:sp>
    </p:spTree>
    <p:extLst>
      <p:ext uri="{BB962C8B-B14F-4D97-AF65-F5344CB8AC3E}">
        <p14:creationId xmlns:p14="http://schemas.microsoft.com/office/powerpoint/2010/main" val="237875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An important thing to understand is that many elements are interconnected. Something affecting one part of the system can also have flow-on effects on other parts. For example, Starting with decreased fisheries in the middle of the diagram, this results in declining human well-being (top of diagram) that causes increased habitat destruction (left of diagram) and increased sediment and loss of seagrass, thus resulting in decreased fisheries</a:t>
            </a:r>
            <a:endParaRPr lang="en-AU" dirty="0" smtClean="0"/>
          </a:p>
          <a:p>
            <a:endParaRPr lang="en-AU"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11</a:t>
            </a:fld>
            <a:endParaRPr lang="en-US" dirty="0"/>
          </a:p>
        </p:txBody>
      </p:sp>
    </p:spTree>
    <p:extLst>
      <p:ext uri="{BB962C8B-B14F-4D97-AF65-F5344CB8AC3E}">
        <p14:creationId xmlns:p14="http://schemas.microsoft.com/office/powerpoint/2010/main" val="53385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rgbClr val="FF6600"/>
              </a:buClr>
              <a:buSzPct val="150000"/>
              <a:buFont typeface="Arial" pitchFamily="34" charset="0"/>
              <a:buNone/>
              <a:tabLst/>
              <a:defRPr/>
            </a:pPr>
            <a:r>
              <a:rPr lang="en-US" sz="1200" dirty="0" smtClean="0">
                <a:latin typeface="Myriad Pro"/>
                <a:cs typeface="Myriad Pro"/>
              </a:rPr>
              <a:t>Fish depend upon their surrounding supporting ecosystem (water, habitats) to survive and thrive.</a:t>
            </a:r>
          </a:p>
          <a:p>
            <a:pPr marL="0" indent="0" algn="l">
              <a:buClr>
                <a:srgbClr val="FF6600"/>
              </a:buClr>
              <a:buSzPct val="150000"/>
              <a:buFont typeface="Arial" pitchFamily="34" charset="0"/>
              <a:buNone/>
            </a:pPr>
            <a:r>
              <a:rPr lang="en-GB" sz="1200" dirty="0" smtClean="0">
                <a:latin typeface="+mn-lt"/>
                <a:ea typeface="ＭＳ Ｐゴシック" pitchFamily="34" charset="-128"/>
                <a:cs typeface="+mn-cs"/>
              </a:rPr>
              <a:t>Managing</a:t>
            </a:r>
            <a:r>
              <a:rPr lang="en-US" sz="1200" dirty="0" smtClean="0">
                <a:latin typeface="Myriad Pro"/>
                <a:cs typeface="Myriad Pro"/>
              </a:rPr>
              <a:t> fisheries in isolation from what they affect, and are affected by, has proven to be relatively </a:t>
            </a:r>
            <a:r>
              <a:rPr lang="en-US" sz="1200" b="1" dirty="0" smtClean="0">
                <a:latin typeface="Myriad Pro"/>
                <a:cs typeface="Myriad Pro"/>
              </a:rPr>
              <a:t>ineffective and unsustainable</a:t>
            </a:r>
            <a:r>
              <a:rPr lang="en-US" sz="1200" dirty="0" smtClean="0">
                <a:latin typeface="Myriad Pro"/>
                <a:cs typeface="Myriad Pro"/>
              </a:rPr>
              <a:t>. </a:t>
            </a:r>
          </a:p>
        </p:txBody>
      </p:sp>
      <p:sp>
        <p:nvSpPr>
          <p:cNvPr id="4" name="Slide Number Placeholder 3"/>
          <p:cNvSpPr>
            <a:spLocks noGrp="1"/>
          </p:cNvSpPr>
          <p:nvPr>
            <p:ph type="sldNum" sz="quarter" idx="10"/>
          </p:nvPr>
        </p:nvSpPr>
        <p:spPr/>
        <p:txBody>
          <a:bodyPr/>
          <a:lstStyle/>
          <a:p>
            <a:fld id="{5E99A071-023D-DF45-BB71-443F530699A9}" type="slidenum">
              <a:rPr lang="en-US" smtClean="0"/>
              <a:pPr/>
              <a:t>12</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6463" rtl="0" eaLnBrk="0" fontAlgn="base" latinLnBrk="0" hangingPunct="0">
              <a:lnSpc>
                <a:spcPct val="100000"/>
              </a:lnSpc>
              <a:spcBef>
                <a:spcPct val="30000"/>
              </a:spcBef>
              <a:spcAft>
                <a:spcPct val="0"/>
              </a:spcAft>
              <a:buClrTx/>
              <a:buSzTx/>
              <a:buFontTx/>
              <a:buNone/>
              <a:tabLst/>
              <a:defRPr/>
            </a:pPr>
            <a:r>
              <a:rPr lang="en-GB" sz="1200" baseline="0" dirty="0" smtClean="0">
                <a:ea typeface="ＭＳ Ｐゴシック" pitchFamily="34" charset="-128"/>
              </a:rPr>
              <a:t> Benefits are of EA are further considered when considering EAFM, but good to introduce them here (slides 19+20). The main benefits are:</a:t>
            </a:r>
          </a:p>
          <a:p>
            <a:pPr marL="0" marR="0" indent="0" algn="l" defTabSz="906463" rtl="0" eaLnBrk="0" fontAlgn="base" latinLnBrk="0" hangingPunct="0">
              <a:lnSpc>
                <a:spcPct val="100000"/>
              </a:lnSpc>
              <a:spcBef>
                <a:spcPct val="30000"/>
              </a:spcBef>
              <a:spcAft>
                <a:spcPct val="0"/>
              </a:spcAft>
              <a:buClrTx/>
              <a:buSzTx/>
              <a:buFontTx/>
              <a:buNone/>
              <a:tabLst/>
              <a:defRPr/>
            </a:pPr>
            <a:r>
              <a:rPr lang="en-GB" sz="1200" baseline="0" dirty="0" smtClean="0">
                <a:ea typeface="ＭＳ Ｐゴシック" pitchFamily="34" charset="-128"/>
              </a:rPr>
              <a:t>1. EA facilitates trade offs. This </a:t>
            </a:r>
            <a:r>
              <a:rPr lang="en-GB" dirty="0" smtClean="0">
                <a:ea typeface="ＭＳ Ｐゴシック" pitchFamily="34" charset="-128"/>
              </a:rPr>
              <a:t>helps resolve inter-sectoral conflicts; enables consideration of diverse stakeholders’ priorities</a:t>
            </a:r>
            <a:r>
              <a:rPr lang="en-GB" baseline="0" dirty="0" smtClean="0">
                <a:ea typeface="ＭＳ Ｐゴシック" pitchFamily="34" charset="-128"/>
              </a:rPr>
              <a:t> and allows better balancing of resource use objectives with conservation objectives</a:t>
            </a:r>
            <a:r>
              <a:rPr lang="en-GB" dirty="0" smtClean="0">
                <a:ea typeface="ＭＳ Ｐゴシック" pitchFamily="34" charset="-128"/>
              </a:rPr>
              <a:t>.</a:t>
            </a:r>
          </a:p>
          <a:p>
            <a:pPr marL="0" marR="0" indent="0" algn="l" defTabSz="906463"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2. EA also allows adaptive management = </a:t>
            </a:r>
            <a:r>
              <a:rPr lang="en-US" sz="1200" kern="1200" dirty="0" smtClean="0">
                <a:solidFill>
                  <a:schemeClr val="tx1"/>
                </a:solidFill>
                <a:latin typeface="Myriad Pro" pitchFamily="34" charset="0"/>
                <a:ea typeface="ＭＳ Ｐゴシック" charset="0"/>
                <a:cs typeface="ＭＳ Ｐゴシック" charset="0"/>
              </a:rPr>
              <a:t>by learning from the outcomes of previously employed management. </a:t>
            </a:r>
            <a:endParaRPr lang="en-US" sz="1200" kern="1200" baseline="0" dirty="0" smtClean="0">
              <a:solidFill>
                <a:schemeClr val="tx1"/>
              </a:solidFill>
              <a:latin typeface="Myriad Pro" pitchFamily="34" charset="0"/>
              <a:ea typeface="ＭＳ Ｐゴシック" charset="0"/>
            </a:endParaRPr>
          </a:p>
          <a:p>
            <a:pPr defTabSz="906463"/>
            <a:r>
              <a:rPr lang="en-GB" dirty="0" smtClean="0">
                <a:solidFill>
                  <a:srgbClr val="FF0000"/>
                </a:solidFill>
                <a:ea typeface="ＭＳ Ｐゴシック" pitchFamily="34" charset="-128"/>
              </a:rPr>
              <a:t>3. Reiterate that EA allows for more inclusive and equitable fisheries and coastal marine resource planning and decision making. </a:t>
            </a:r>
            <a:r>
              <a:rPr lang="en-US" sz="1200" dirty="0" smtClean="0">
                <a:latin typeface="Myriad Pro"/>
                <a:cs typeface="Myriad Pro"/>
              </a:rPr>
              <a:t>Increased stakeholder participation can result</a:t>
            </a:r>
            <a:r>
              <a:rPr lang="en-US" sz="1200" baseline="0" dirty="0" smtClean="0">
                <a:latin typeface="Myriad Pro"/>
                <a:cs typeface="Myriad Pro"/>
              </a:rPr>
              <a:t> in:</a:t>
            </a:r>
            <a:endParaRPr lang="en-GB" dirty="0" smtClean="0">
              <a:ea typeface="ＭＳ Ｐゴシック" pitchFamily="34" charset="-128"/>
            </a:endParaRPr>
          </a:p>
          <a:p>
            <a:pPr marL="342900" indent="-342900" algn="l">
              <a:buClr>
                <a:srgbClr val="860D9F"/>
              </a:buClr>
              <a:buFont typeface="Arial"/>
              <a:buChar char="•"/>
            </a:pPr>
            <a:r>
              <a:rPr lang="en-US" sz="1200" dirty="0" smtClean="0">
                <a:latin typeface="Myriad Pro"/>
                <a:cs typeface="Myriad Pro"/>
              </a:rPr>
              <a:t>more transparent planning</a:t>
            </a:r>
          </a:p>
          <a:p>
            <a:pPr marL="342900" indent="-342900" algn="l">
              <a:buClr>
                <a:srgbClr val="860D9F"/>
              </a:buClr>
              <a:buFont typeface="Arial"/>
              <a:buChar char="•"/>
            </a:pPr>
            <a:r>
              <a:rPr lang="en-US" sz="1200" dirty="0" smtClean="0">
                <a:latin typeface="Myriad Pro"/>
                <a:cs typeface="Myriad Pro"/>
              </a:rPr>
              <a:t>increased equity in the use of coastal resources</a:t>
            </a:r>
          </a:p>
          <a:p>
            <a:pPr marL="342900" indent="-342900" algn="l">
              <a:buClr>
                <a:srgbClr val="860D9F"/>
              </a:buClr>
              <a:buFont typeface="Arial"/>
              <a:buChar char="•"/>
            </a:pPr>
            <a:r>
              <a:rPr lang="en-US" sz="1200" dirty="0" smtClean="0">
                <a:latin typeface="Myriad Pro"/>
                <a:cs typeface="Myriad Pro"/>
              </a:rPr>
              <a:t>recognizes cultural and traditional values</a:t>
            </a:r>
          </a:p>
          <a:p>
            <a:pPr marL="342900" indent="-342900" algn="l">
              <a:buClr>
                <a:srgbClr val="860D9F"/>
              </a:buClr>
              <a:buFont typeface="Arial"/>
              <a:buChar char="•"/>
            </a:pPr>
            <a:r>
              <a:rPr lang="en-US" sz="1200" dirty="0" smtClean="0">
                <a:latin typeface="Myriad Pro"/>
                <a:cs typeface="Myriad Pro"/>
              </a:rPr>
              <a:t>protects the fishing sector from the impacts of other sectors and vice versa</a:t>
            </a:r>
          </a:p>
          <a:p>
            <a:pPr marL="342900" indent="-342900" algn="l">
              <a:buClr>
                <a:srgbClr val="860D9F"/>
              </a:buClr>
              <a:buFont typeface="Arial"/>
              <a:buChar char="•"/>
            </a:pPr>
            <a:r>
              <a:rPr lang="en-US" sz="1200" dirty="0" smtClean="0">
                <a:latin typeface="Myriad Pro"/>
                <a:cs typeface="Myriad Pro"/>
              </a:rPr>
              <a:t>promotes gender equality</a:t>
            </a:r>
          </a:p>
          <a:p>
            <a:pPr defTabSz="906463"/>
            <a:endParaRPr lang="en-GB" dirty="0" smtClean="0">
              <a:ea typeface="ＭＳ Ｐゴシック" pitchFamily="34" charset="-128"/>
            </a:endParaRPr>
          </a:p>
          <a:p>
            <a:pPr defTabSz="906463"/>
            <a:r>
              <a:rPr lang="en-GB" dirty="0" smtClean="0">
                <a:ea typeface="ＭＳ Ｐゴシック" pitchFamily="34" charset="-128"/>
              </a:rPr>
              <a:t> Benefits continue onto next slide.</a:t>
            </a:r>
          </a:p>
        </p:txBody>
      </p:sp>
      <p:sp>
        <p:nvSpPr>
          <p:cNvPr id="4" name="Slide Number Placeholder 3"/>
          <p:cNvSpPr>
            <a:spLocks noGrp="1"/>
          </p:cNvSpPr>
          <p:nvPr>
            <p:ph type="sldNum" sz="quarter" idx="10"/>
          </p:nvPr>
        </p:nvSpPr>
        <p:spPr/>
        <p:txBody>
          <a:bodyPr/>
          <a:lstStyle/>
          <a:p>
            <a:fld id="{5E99A071-023D-DF45-BB71-443F530699A9}" type="slidenum">
              <a:rPr lang="en-US" smtClean="0"/>
              <a:pPr/>
              <a:t>13</a:t>
            </a:fld>
            <a:endParaRPr lang="en-US" dirty="0"/>
          </a:p>
        </p:txBody>
      </p:sp>
    </p:spTree>
    <p:extLst>
      <p:ext uri="{BB962C8B-B14F-4D97-AF65-F5344CB8AC3E}">
        <p14:creationId xmlns:p14="http://schemas.microsoft.com/office/powerpoint/2010/main" val="2555204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EAFM aims</a:t>
            </a:r>
            <a:r>
              <a:rPr lang="en-AU" altLang="en-US" baseline="0" dirty="0" smtClean="0"/>
              <a:t> to maximise ecosystem benefits  that all lead towards increased food security and reduced poverty. These can be can be achieved directly through increased income, employment and improved livelihoods, as well as through increased foreign exchange and trade from fish and fishery products, providing that the increased foreign revenue trickle down to the poorer people.</a:t>
            </a:r>
          </a:p>
          <a:p>
            <a:endParaRPr lang="en-AU" altLang="en-US" baseline="0" dirty="0" smtClean="0"/>
          </a:p>
          <a:p>
            <a:r>
              <a:rPr lang="en-AU" altLang="en-US" u="none" baseline="0" dirty="0" smtClean="0"/>
              <a:t>Important to note that maximising ecosystem benefits through EAFM requires the balancing between multiple (or competing) objectives [e.g. Because fish are a finite resources, increasing employment often competes with increasing fish for food].</a:t>
            </a:r>
          </a:p>
          <a:p>
            <a:endParaRPr lang="en-AU" altLang="en-US" dirty="0" smtClean="0"/>
          </a:p>
        </p:txBody>
      </p:sp>
    </p:spTree>
    <p:extLst>
      <p:ext uri="{BB962C8B-B14F-4D97-AF65-F5344CB8AC3E}">
        <p14:creationId xmlns:p14="http://schemas.microsoft.com/office/powerpoint/2010/main" val="95284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The </a:t>
            </a:r>
            <a:r>
              <a:rPr lang="en-US" sz="1200" kern="1200" smtClean="0">
                <a:solidFill>
                  <a:schemeClr val="tx1"/>
                </a:solidFill>
                <a:effectLst/>
                <a:latin typeface="+mn-lt"/>
                <a:ea typeface="+mn-ea"/>
                <a:cs typeface="+mn-cs"/>
              </a:rPr>
              <a:t>trainers should </a:t>
            </a:r>
            <a:r>
              <a:rPr lang="en-US" sz="1200" kern="1200" dirty="0" smtClean="0">
                <a:solidFill>
                  <a:schemeClr val="tx1"/>
                </a:solidFill>
                <a:effectLst/>
                <a:latin typeface="+mn-lt"/>
                <a:ea typeface="+mn-ea"/>
                <a:cs typeface="+mn-cs"/>
              </a:rPr>
              <a:t>ask questions to double check whether the messages are successfully delivered or not.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9A071-023D-DF45-BB71-443F530699A9}" type="slidenum">
              <a:rPr lang="en-US" smtClean="0"/>
              <a:pPr/>
              <a:t>15</a:t>
            </a:fld>
            <a:endParaRPr lang="en-US" dirty="0"/>
          </a:p>
        </p:txBody>
      </p:sp>
    </p:spTree>
    <p:extLst>
      <p:ext uri="{BB962C8B-B14F-4D97-AF65-F5344CB8AC3E}">
        <p14:creationId xmlns:p14="http://schemas.microsoft.com/office/powerpoint/2010/main" val="42916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ea typeface="ＭＳ Ｐゴシック" pitchFamily="34" charset="-128"/>
              </a:rPr>
              <a:t>You are now going to do the threats and issues activity. Show this slide to focus this course on </a:t>
            </a:r>
            <a:r>
              <a:rPr lang="en-GB" b="1" dirty="0" smtClean="0">
                <a:ea typeface="ＭＳ Ｐゴシック" pitchFamily="34" charset="-128"/>
              </a:rPr>
              <a:t>Marine coastal ecosystems in Asia</a:t>
            </a:r>
            <a:r>
              <a:rPr lang="en-GB" dirty="0" smtClean="0">
                <a:ea typeface="ＭＳ Ｐゴシック" pitchFamily="34" charset="-128"/>
              </a:rPr>
              <a:t>: (this is to set the context, ensure we are all on same footing). Could be changed</a:t>
            </a:r>
            <a:r>
              <a:rPr lang="en-GB" baseline="0" dirty="0" smtClean="0">
                <a:ea typeface="ＭＳ Ｐゴシック" pitchFamily="34" charset="-128"/>
              </a:rPr>
              <a:t> to inland waters, etc. as the principles are the same. </a:t>
            </a:r>
            <a:endParaRPr lang="en-GB" dirty="0" smtClean="0">
              <a:solidFill>
                <a:srgbClr val="FF0000"/>
              </a:solidFill>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2</a:t>
            </a:fld>
            <a:endParaRPr lang="en-US" dirty="0"/>
          </a:p>
        </p:txBody>
      </p:sp>
    </p:spTree>
    <p:extLst>
      <p:ext uri="{BB962C8B-B14F-4D97-AF65-F5344CB8AC3E}">
        <p14:creationId xmlns:p14="http://schemas.microsoft.com/office/powerpoint/2010/main" val="10017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ea typeface="ＭＳ Ｐゴシック" pitchFamily="34" charset="-128"/>
              </a:rPr>
              <a:t>You are now going to do the threats and issues activity. Show this slide to focus this course on </a:t>
            </a:r>
            <a:r>
              <a:rPr lang="en-GB" b="1" dirty="0" smtClean="0">
                <a:ea typeface="ＭＳ Ｐゴシック" pitchFamily="34" charset="-128"/>
              </a:rPr>
              <a:t>Marine coastal ecosystems in Asia</a:t>
            </a:r>
            <a:r>
              <a:rPr lang="en-GB" dirty="0" smtClean="0">
                <a:ea typeface="ＭＳ Ｐゴシック" pitchFamily="34" charset="-128"/>
              </a:rPr>
              <a:t>: (this is to set the context, ensure we are all on same footing). Could be changed</a:t>
            </a:r>
            <a:r>
              <a:rPr lang="en-GB" baseline="0" dirty="0" smtClean="0">
                <a:ea typeface="ＭＳ Ｐゴシック" pitchFamily="34" charset="-128"/>
              </a:rPr>
              <a:t> to inland waters, etc. as the principles are the same. </a:t>
            </a:r>
            <a:endParaRPr lang="en-GB" dirty="0" smtClean="0">
              <a:solidFill>
                <a:srgbClr val="FF0000"/>
              </a:solidFill>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3</a:t>
            </a:fld>
            <a:endParaRPr lang="en-US" dirty="0"/>
          </a:p>
        </p:txBody>
      </p:sp>
    </p:spTree>
    <p:extLst>
      <p:ext uri="{BB962C8B-B14F-4D97-AF65-F5344CB8AC3E}">
        <p14:creationId xmlns:p14="http://schemas.microsoft.com/office/powerpoint/2010/main" val="72153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t>This is the 1</a:t>
            </a:r>
            <a:r>
              <a:rPr lang="en-GB" baseline="30000" dirty="0" smtClean="0"/>
              <a:t>st</a:t>
            </a:r>
            <a:r>
              <a:rPr lang="en-GB" dirty="0" smtClean="0"/>
              <a:t> of many group activities throughout the course. For now, use random groups. Aim of activity is (i) to come up with relevant issues and threats which participants will work with after lunch and later on in course, and (ii) as an icebreaker, so participants get talking to each other and get to know a smaller group of other participants in more depth. </a:t>
            </a:r>
          </a:p>
          <a:p>
            <a:pPr eaLnBrk="1" hangingPunct="1">
              <a:spcBef>
                <a:spcPct val="0"/>
              </a:spcBef>
            </a:pPr>
            <a:r>
              <a:rPr lang="en-GB" dirty="0" smtClean="0"/>
              <a:t>Definitions: </a:t>
            </a:r>
          </a:p>
          <a:p>
            <a:pPr eaLnBrk="1" hangingPunct="1">
              <a:spcBef>
                <a:spcPct val="0"/>
              </a:spcBef>
            </a:pPr>
            <a:r>
              <a:rPr lang="en-GB" dirty="0" smtClean="0"/>
              <a:t>Threat= </a:t>
            </a:r>
            <a:r>
              <a:rPr lang="en-GB" baseline="0" dirty="0" smtClean="0"/>
              <a:t>A danger/ a problem</a:t>
            </a:r>
          </a:p>
          <a:p>
            <a:pPr eaLnBrk="1" hangingPunct="1">
              <a:spcBef>
                <a:spcPct val="0"/>
              </a:spcBef>
            </a:pPr>
            <a:r>
              <a:rPr lang="en-GB" baseline="0" dirty="0" smtClean="0"/>
              <a:t>Issue = something that impacts on your fishery</a:t>
            </a:r>
          </a:p>
          <a:p>
            <a:pPr eaLnBrk="1" hangingPunct="1">
              <a:spcBef>
                <a:spcPct val="0"/>
              </a:spcBef>
            </a:pPr>
            <a:r>
              <a:rPr lang="en-GB" baseline="0" dirty="0" smtClean="0"/>
              <a:t>A lack of something in place can also be an issue.</a:t>
            </a:r>
            <a:endParaRPr lang="en-GB"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4</a:t>
            </a:fld>
            <a:endParaRPr lang="en-US" dirty="0"/>
          </a:p>
        </p:txBody>
      </p:sp>
    </p:spTree>
    <p:extLst>
      <p:ext uri="{BB962C8B-B14F-4D97-AF65-F5344CB8AC3E}">
        <p14:creationId xmlns:p14="http://schemas.microsoft.com/office/powerpoint/2010/main" val="33449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200"/>
              </a:spcAft>
              <a:buClr>
                <a:srgbClr val="FF6600"/>
              </a:buClr>
              <a:buSzPct val="150000"/>
            </a:pPr>
            <a:r>
              <a:rPr lang="en-US" sz="1200" dirty="0" smtClean="0">
                <a:latin typeface="Myriad Pro"/>
                <a:cs typeface="Myriad Pro"/>
              </a:rPr>
              <a:t>The many threats and issues identified in Session 1 require management to </a:t>
            </a:r>
          </a:p>
          <a:p>
            <a:pPr marL="0" indent="0" algn="l">
              <a:spcAft>
                <a:spcPts val="1200"/>
              </a:spcAft>
              <a:buClr>
                <a:srgbClr val="FF6600"/>
              </a:buClr>
              <a:buSzPct val="150000"/>
              <a:buFont typeface="Arial" panose="020B0604020202020204" pitchFamily="34" charset="0"/>
              <a:buNone/>
            </a:pPr>
            <a:r>
              <a:rPr lang="en-US" sz="1200" dirty="0" smtClean="0">
                <a:latin typeface="Myriad Pro"/>
                <a:cs typeface="Myriad Pro"/>
              </a:rPr>
              <a:t>(i) minimize their impact and (ii) improve the benefits to society. One definition is </a:t>
            </a:r>
            <a:r>
              <a:rPr lang="en-AU" sz="1200" dirty="0" smtClean="0">
                <a:solidFill>
                  <a:srgbClr val="FFFFFF"/>
                </a:solidFill>
                <a:latin typeface="Myriad Pro"/>
                <a:cs typeface="Myriad Pro"/>
              </a:rPr>
              <a:t>“</a:t>
            </a:r>
            <a:r>
              <a:rPr lang="en-US" sz="1200" dirty="0" smtClean="0"/>
              <a:t>An integrated process that aims to improve the benefits that society receives from harvesting fish</a:t>
            </a:r>
            <a:r>
              <a:rPr lang="en-AU" sz="1200" dirty="0" smtClean="0">
                <a:solidFill>
                  <a:srgbClr val="FFFFFF"/>
                </a:solidFill>
                <a:latin typeface="Myriad Pro"/>
                <a:cs typeface="Myriad Pro"/>
              </a:rPr>
              <a:t>”. </a:t>
            </a:r>
            <a:endParaRPr lang="en-US" sz="1200" dirty="0" smtClean="0">
              <a:latin typeface="Myriad Pro"/>
              <a:cs typeface="Myriad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yriad Pro"/>
              <a:cs typeface="Myriad Pro"/>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dirty="0" smtClean="0">
                <a:latin typeface="Myriad Pro"/>
                <a:cs typeface="Myriad Pro"/>
              </a:rPr>
              <a:t>Background info</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yriad Pro"/>
                <a:cs typeface="Myriad Pro"/>
              </a:rPr>
              <a:t>This definition of management is adapted from FAO. It stresses the integrated nature</a:t>
            </a:r>
            <a:r>
              <a:rPr lang="en-US" sz="1200" baseline="0" dirty="0" smtClean="0">
                <a:latin typeface="Myriad Pro"/>
                <a:cs typeface="Myriad Pro"/>
              </a:rPr>
              <a:t> of a number of activities, including (i) data and information gathering, (ii) analysis, (iii) planning, (iv) decision making, (v) allocation of resources and (vi) enforcement and compliance.</a:t>
            </a:r>
            <a:endParaRPr lang="en-US" dirty="0" smtClean="0"/>
          </a:p>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5</a:t>
            </a:fld>
            <a:endParaRPr lang="en-US" dirty="0"/>
          </a:p>
        </p:txBody>
      </p:sp>
    </p:spTree>
    <p:extLst>
      <p:ext uri="{BB962C8B-B14F-4D97-AF65-F5344CB8AC3E}">
        <p14:creationId xmlns:p14="http://schemas.microsoft.com/office/powerpoint/2010/main" val="132858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t>
            </a:r>
            <a:r>
              <a:rPr lang="en-US" baseline="0" dirty="0" smtClean="0"/>
              <a:t> </a:t>
            </a:r>
            <a:r>
              <a:rPr lang="en-US" dirty="0" smtClean="0"/>
              <a:t>The group to discuss what they understand about fisheries management that exists in their countries</a:t>
            </a:r>
            <a:r>
              <a:rPr lang="en-US" baseline="0" dirty="0" smtClean="0"/>
              <a:t>.</a:t>
            </a:r>
            <a:endParaRPr lang="en-US" dirty="0" smtClean="0"/>
          </a:p>
          <a:p>
            <a:r>
              <a:rPr lang="en-US" dirty="0" smtClean="0"/>
              <a:t>Have participants</a:t>
            </a:r>
            <a:r>
              <a:rPr lang="en-US" baseline="0" dirty="0" smtClean="0"/>
              <a:t> categorize their previously identified threats and issues into 2 categories – those that can be addressed by existing fisheries management and those that can not (e.g. tick the ones that can). </a:t>
            </a:r>
          </a:p>
          <a:p>
            <a:r>
              <a:rPr lang="en-US" baseline="0" dirty="0" smtClean="0"/>
              <a:t>The purpose is to illustrate that many of the threats and issues are not fisheries-specific but broader to the wider ecosystem (which is why we need EA- see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6</a:t>
            </a:fld>
            <a:endParaRPr lang="en-US" dirty="0"/>
          </a:p>
        </p:txBody>
      </p:sp>
    </p:spTree>
    <p:extLst>
      <p:ext uri="{BB962C8B-B14F-4D97-AF65-F5344CB8AC3E}">
        <p14:creationId xmlns:p14="http://schemas.microsoft.com/office/powerpoint/2010/main" val="372009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their activity, discuss that existing fisheries management,</a:t>
            </a:r>
            <a:r>
              <a:rPr lang="en-US" baseline="0" dirty="0" smtClean="0"/>
              <a:t> due to its fisheries specific focus, is not capable of addressing many of the threats and issues facing the fisheries. The purpose is to illustrate that many of the threats and issues are not fisheries specific but broader to the wider ecosystem and that we need a broader approach.</a:t>
            </a:r>
            <a:endParaRPr lang="en-US" dirty="0" smtClean="0"/>
          </a:p>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7</a:t>
            </a:fld>
            <a:endParaRPr lang="en-US" dirty="0"/>
          </a:p>
        </p:txBody>
      </p:sp>
    </p:spTree>
    <p:extLst>
      <p:ext uri="{BB962C8B-B14F-4D97-AF65-F5344CB8AC3E}">
        <p14:creationId xmlns:p14="http://schemas.microsoft.com/office/powerpoint/2010/main" val="372009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The vision.</a:t>
            </a:r>
          </a:p>
          <a:p>
            <a:pPr eaLnBrk="1" hangingPunct="1">
              <a:spcBef>
                <a:spcPct val="0"/>
              </a:spcBef>
            </a:pPr>
            <a:r>
              <a:rPr lang="en-AU" altLang="en-US" u="none" dirty="0" smtClean="0"/>
              <a:t>These are examples of Key words and phrases  that can be used to develop a vision statement. Based</a:t>
            </a:r>
            <a:r>
              <a:rPr lang="en-AU" altLang="en-US" u="none" baseline="0" dirty="0" smtClean="0"/>
              <a:t> on these key words a vision statement could be:</a:t>
            </a:r>
          </a:p>
          <a:p>
            <a:pPr eaLnBrk="1" hangingPunct="1">
              <a:spcBef>
                <a:spcPct val="0"/>
              </a:spcBef>
            </a:pPr>
            <a:endParaRPr lang="en-AU" altLang="en-US" u="none" baseline="0"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AU" sz="1200" i="1" kern="1200" dirty="0" smtClean="0">
                <a:solidFill>
                  <a:schemeClr val="tx1"/>
                </a:solidFill>
                <a:effectLst/>
                <a:latin typeface="+mn-lt"/>
                <a:ea typeface="+mn-ea"/>
                <a:cs typeface="+mn-cs"/>
              </a:rPr>
              <a:t>“A well-governed fishery sector that promotes a healthy ecosystem and sustainable use of the marine resources for the benefit of the key stakeholders.</a:t>
            </a:r>
            <a:r>
              <a:rPr lang="en-AU" sz="1200" i="1" kern="1200" baseline="0" dirty="0" smtClean="0">
                <a:solidFill>
                  <a:schemeClr val="tx1"/>
                </a:solidFill>
                <a:effectLst/>
                <a:latin typeface="+mn-lt"/>
                <a:ea typeface="+mn-ea"/>
                <a:cs typeface="+mn-cs"/>
              </a:rPr>
              <a:t> </a:t>
            </a:r>
            <a:endParaRPr lang="en-AU" altLang="en-US" dirty="0" smtClean="0"/>
          </a:p>
          <a:p>
            <a:pPr eaLnBrk="1" hangingPunct="1">
              <a:spcBef>
                <a:spcPct val="0"/>
              </a:spcBef>
            </a:pPr>
            <a:endParaRPr lang="en-AU" altLang="en-US" dirty="0" smtClean="0"/>
          </a:p>
        </p:txBody>
      </p:sp>
    </p:spTree>
    <p:extLst>
      <p:ext uri="{BB962C8B-B14F-4D97-AF65-F5344CB8AC3E}">
        <p14:creationId xmlns:p14="http://schemas.microsoft.com/office/powerpoint/2010/main" val="218122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their activity, discuss that existing fisheries management,</a:t>
            </a:r>
            <a:r>
              <a:rPr lang="en-US" baseline="0" dirty="0" smtClean="0"/>
              <a:t> due to its fisheries specific focus, is not capable of addressing many of the threats and issues facing the fisheries. The purpose is to illustrate that many of the threats and issues are not fisheries specific but broader to the wider ecosystem and that we need a broader approach.</a:t>
            </a:r>
            <a:endParaRPr lang="en-US" dirty="0" smtClean="0"/>
          </a:p>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9</a:t>
            </a:fld>
            <a:endParaRPr lang="en-US" dirty="0"/>
          </a:p>
        </p:txBody>
      </p:sp>
    </p:spTree>
    <p:extLst>
      <p:ext uri="{BB962C8B-B14F-4D97-AF65-F5344CB8AC3E}">
        <p14:creationId xmlns:p14="http://schemas.microsoft.com/office/powerpoint/2010/main" val="64886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3191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77704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02704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3437835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037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0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418437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97580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56977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61085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11364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94281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66421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392969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578100" y="6411205"/>
            <a:ext cx="6565900" cy="450526"/>
          </a:xfrm>
          <a:prstGeom prst="rect">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0" name="Isosceles Triangle 9"/>
          <p:cNvSpPr/>
          <p:nvPr/>
        </p:nvSpPr>
        <p:spPr>
          <a:xfrm rot="5400000">
            <a:off x="3796948" y="6428740"/>
            <a:ext cx="451617" cy="416547"/>
          </a:xfrm>
          <a:prstGeom prst="triangl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0" y="6411205"/>
            <a:ext cx="3823441" cy="45161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3" name="Subtitle 2"/>
          <p:cNvSpPr txBox="1">
            <a:spLocks/>
          </p:cNvSpPr>
          <p:nvPr/>
        </p:nvSpPr>
        <p:spPr>
          <a:xfrm>
            <a:off x="118542" y="6460950"/>
            <a:ext cx="7409798" cy="378000"/>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schemeClr val="tx1"/>
                </a:solidFill>
                <a:effectLst/>
                <a:uLnTx/>
                <a:uFillTx/>
                <a:latin typeface="Myriad Pro"/>
                <a:ea typeface="+mn-ea"/>
                <a:cs typeface="Myriad Pro"/>
              </a:rPr>
              <a:t>2. FISHERIES MANAGEMENT AND THE ECOSYSTEM APPROACH</a:t>
            </a:r>
            <a:endParaRPr kumimoji="0" lang="en-US" sz="1600" b="1" i="0" u="none" strike="noStrike" kern="1200" cap="none" spc="0" normalizeH="0" baseline="0" noProof="0" dirty="0">
              <a:ln>
                <a:noFill/>
              </a:ln>
              <a:solidFill>
                <a:schemeClr val="tx1"/>
              </a:solidFill>
              <a:effectLst/>
              <a:uLnTx/>
              <a:uFillTx/>
              <a:latin typeface="Myriad Pro"/>
              <a:ea typeface="+mn-ea"/>
              <a:cs typeface="Myriad Pro"/>
            </a:endParaRPr>
          </a:p>
        </p:txBody>
      </p:sp>
      <p:pic>
        <p:nvPicPr>
          <p:cNvPr id="7" name="Picture 6" descr="EAFM_image_green3.png"/>
          <p:cNvPicPr>
            <a:picLocks noChangeAspect="1"/>
          </p:cNvPicPr>
          <p:nvPr userDrawn="1"/>
        </p:nvPicPr>
        <p:blipFill rotWithShape="1">
          <a:blip r:embed="rId16" cstate="print">
            <a:alphaModFix/>
            <a:extLst>
              <a:ext uri="{28A0092B-C50C-407E-A947-70E740481C1C}">
                <a14:useLocalDpi xmlns:a14="http://schemas.microsoft.com/office/drawing/2010/main"/>
              </a:ext>
            </a:extLst>
          </a:blip>
          <a:srcRect l="47" t="16854" r="-47" b="74038"/>
          <a:stretch/>
        </p:blipFill>
        <p:spPr>
          <a:xfrm>
            <a:off x="0" y="0"/>
            <a:ext cx="9155248" cy="605615"/>
          </a:xfrm>
          <a:prstGeom prst="rect">
            <a:avLst/>
          </a:prstGeom>
        </p:spPr>
      </p:pic>
    </p:spTree>
    <p:extLst>
      <p:ext uri="{BB962C8B-B14F-4D97-AF65-F5344CB8AC3E}">
        <p14:creationId xmlns:p14="http://schemas.microsoft.com/office/powerpoint/2010/main" val="48153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5007973"/>
            <a:ext cx="9144000" cy="1850027"/>
            <a:chOff x="0" y="5007973"/>
            <a:chExt cx="9144000" cy="1850027"/>
          </a:xfrm>
        </p:grpSpPr>
        <p:sp>
          <p:nvSpPr>
            <p:cNvPr id="9" name="Rectangle 8"/>
            <p:cNvSpPr/>
            <p:nvPr/>
          </p:nvSpPr>
          <p:spPr>
            <a:xfrm>
              <a:off x="0" y="5007973"/>
              <a:ext cx="9144000" cy="18500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OGOS_high-res.jpg"/>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a:off x="458014" y="5245418"/>
              <a:ext cx="8227973" cy="1529932"/>
            </a:xfrm>
            <a:prstGeom prst="rect">
              <a:avLst/>
            </a:prstGeom>
          </p:spPr>
        </p:pic>
      </p:grpSp>
      <p:pic>
        <p:nvPicPr>
          <p:cNvPr id="7" name="Picture 6" descr="EAFM_image_green3.png"/>
          <p:cNvPicPr>
            <a:picLocks noChangeAspect="1"/>
          </p:cNvPicPr>
          <p:nvPr/>
        </p:nvPicPr>
        <p:blipFill rotWithShape="1">
          <a:blip r:embed="rId4" cstate="print">
            <a:alphaModFix/>
            <a:extLst>
              <a:ext uri="{28A0092B-C50C-407E-A947-70E740481C1C}">
                <a14:useLocalDpi xmlns:a14="http://schemas.microsoft.com/office/drawing/2010/main"/>
              </a:ext>
            </a:extLst>
          </a:blip>
          <a:srcRect t="6531"/>
          <a:stretch/>
        </p:blipFill>
        <p:spPr>
          <a:xfrm>
            <a:off x="864" y="0"/>
            <a:ext cx="9155248" cy="5149763"/>
          </a:xfrm>
          <a:prstGeom prst="rect">
            <a:avLst/>
          </a:prstGeom>
        </p:spPr>
      </p:pic>
      <p:sp>
        <p:nvSpPr>
          <p:cNvPr id="24" name="Title 1"/>
          <p:cNvSpPr txBox="1">
            <a:spLocks/>
          </p:cNvSpPr>
          <p:nvPr/>
        </p:nvSpPr>
        <p:spPr>
          <a:xfrm>
            <a:off x="864" y="3879056"/>
            <a:ext cx="9198000" cy="97710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400" dirty="0">
              <a:solidFill>
                <a:schemeClr val="bg1"/>
              </a:solidFill>
              <a:latin typeface="Myriad Pro"/>
            </a:endParaRPr>
          </a:p>
        </p:txBody>
      </p:sp>
      <p:sp>
        <p:nvSpPr>
          <p:cNvPr id="2" name="Title 1"/>
          <p:cNvSpPr>
            <a:spLocks noGrp="1"/>
          </p:cNvSpPr>
          <p:nvPr>
            <p:ph type="ctrTitle" idx="4294967295"/>
          </p:nvPr>
        </p:nvSpPr>
        <p:spPr>
          <a:xfrm>
            <a:off x="864" y="363276"/>
            <a:ext cx="9198000" cy="3060190"/>
          </a:xfrm>
          <a:prstGeom prst="rect">
            <a:avLst/>
          </a:prstGeom>
        </p:spPr>
        <p:txBody>
          <a:bodyPr anchor="t" anchorCtr="0">
            <a:noAutofit/>
          </a:bodyPr>
          <a:lstStyle/>
          <a:p>
            <a:pPr>
              <a:lnSpc>
                <a:spcPct val="80000"/>
              </a:lnSpc>
            </a:pPr>
            <a:r>
              <a:rPr lang="en-US" sz="6500" b="1" dirty="0" smtClean="0">
                <a:solidFill>
                  <a:schemeClr val="bg1"/>
                </a:solidFill>
                <a:latin typeface="Myriad Pro"/>
                <a:cs typeface="Myriad Pro"/>
              </a:rPr>
              <a:t>2. Issues and Threats, Fisheries Management and the </a:t>
            </a:r>
            <a:r>
              <a:rPr lang="en-US" sz="6500" b="1" dirty="0" smtClean="0">
                <a:solidFill>
                  <a:srgbClr val="FFE23C"/>
                </a:solidFill>
                <a:latin typeface="Myriad Pro"/>
                <a:cs typeface="Myriad Pro"/>
              </a:rPr>
              <a:t>Ecosystem</a:t>
            </a:r>
            <a:r>
              <a:rPr lang="en-US" sz="6500" b="1" dirty="0" smtClean="0">
                <a:solidFill>
                  <a:schemeClr val="bg1"/>
                </a:solidFill>
                <a:latin typeface="Myriad Pro"/>
                <a:cs typeface="Myriad Pro"/>
              </a:rPr>
              <a:t> Approach</a:t>
            </a:r>
            <a:endParaRPr lang="en-US" sz="6500" b="1" dirty="0">
              <a:solidFill>
                <a:schemeClr val="bg1"/>
              </a:solidFill>
              <a:latin typeface="Myriad Pro"/>
              <a:cs typeface="Myriad Pro"/>
            </a:endParaRPr>
          </a:p>
        </p:txBody>
      </p:sp>
      <p:sp>
        <p:nvSpPr>
          <p:cNvPr id="6" name="Text Box 2"/>
          <p:cNvSpPr txBox="1">
            <a:spLocks noChangeArrowheads="1"/>
          </p:cNvSpPr>
          <p:nvPr/>
        </p:nvSpPr>
        <p:spPr bwMode="auto">
          <a:xfrm>
            <a:off x="7921244" y="4856157"/>
            <a:ext cx="1257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b"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altLang="en-US" sz="1600" b="0" i="0" u="none" strike="noStrike" cap="none" normalizeH="0" baseline="0" dirty="0" smtClean="0">
                <a:ln>
                  <a:noFill/>
                </a:ln>
                <a:solidFill>
                  <a:srgbClr val="FFFFFF"/>
                </a:solidFill>
                <a:effectLst/>
                <a:latin typeface="Calibri" pitchFamily="34" charset="0"/>
                <a:ea typeface="Arial" pitchFamily="34" charset="0"/>
                <a:cs typeface="Arial" pitchFamily="34" charset="0"/>
              </a:rPr>
              <a:t>Version 1</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3308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rgbClr val="92D050"/>
          </a:solidFill>
        </p:spPr>
      </p:pic>
      <p:sp>
        <p:nvSpPr>
          <p:cNvPr id="4" name="TextBox 3"/>
          <p:cNvSpPr txBox="1"/>
          <p:nvPr/>
        </p:nvSpPr>
        <p:spPr>
          <a:xfrm>
            <a:off x="8637748" y="6468660"/>
            <a:ext cx="506252" cy="369332"/>
          </a:xfrm>
          <a:prstGeom prst="rect">
            <a:avLst/>
          </a:prstGeom>
          <a:noFill/>
        </p:spPr>
        <p:txBody>
          <a:bodyPr wrap="square" rtlCol="0">
            <a:spAutoFit/>
          </a:bodyPr>
          <a:lstStyle/>
          <a:p>
            <a:fld id="{70E59D30-32EB-1449-9DD2-88F8F2CECCC8}" type="slidenum">
              <a:rPr lang="en-US" smtClean="0">
                <a:solidFill>
                  <a:srgbClr val="FFFFFF"/>
                </a:solidFill>
                <a:latin typeface="Myriad Pro"/>
                <a:cs typeface="Myriad Pro"/>
              </a:rPr>
              <a:pPr/>
              <a:t>10</a:t>
            </a:fld>
            <a:endParaRPr lang="en-US" dirty="0">
              <a:solidFill>
                <a:srgbClr val="FFFFFF"/>
              </a:solidFill>
              <a:latin typeface="Myriad Pro"/>
              <a:cs typeface="Myriad Pro"/>
            </a:endParaRPr>
          </a:p>
        </p:txBody>
      </p:sp>
      <p:sp>
        <p:nvSpPr>
          <p:cNvPr id="6" name="Title 1"/>
          <p:cNvSpPr txBox="1">
            <a:spLocks/>
          </p:cNvSpPr>
          <p:nvPr/>
        </p:nvSpPr>
        <p:spPr>
          <a:xfrm>
            <a:off x="335280" y="-78735"/>
            <a:ext cx="8555594" cy="1470025"/>
          </a:xfrm>
          <a:prstGeom prst="rect">
            <a:avLst/>
          </a:prstGeom>
        </p:spPr>
        <p:txBody>
          <a:bodyPr>
            <a:noAutofit/>
          </a:bodyPr>
          <a:lstStyle/>
          <a:p>
            <a:pPr marL="0" marR="0" lvl="0" indent="0" algn="l" defTabSz="457200" rtl="0" eaLnBrk="1" fontAlgn="auto" latinLnBrk="0" hangingPunct="1">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000BA"/>
                </a:solidFill>
                <a:effectLst/>
                <a:uLnTx/>
                <a:uFillTx/>
                <a:latin typeface="Myriad Pro"/>
                <a:ea typeface="+mj-ea"/>
                <a:cs typeface="Myriad Pro"/>
              </a:rPr>
              <a:t>Fisheries</a:t>
            </a:r>
            <a:r>
              <a:rPr kumimoji="0" lang="en-US" sz="4800" b="1" i="0" u="none" strike="noStrike" kern="1200" cap="none" spc="0" normalizeH="0" baseline="0" noProof="0" dirty="0" smtClean="0">
                <a:ln>
                  <a:noFill/>
                </a:ln>
                <a:solidFill>
                  <a:srgbClr val="0000FF"/>
                </a:solidFill>
                <a:effectLst/>
                <a:uLnTx/>
                <a:uFillTx/>
                <a:latin typeface="Myriad Pro"/>
                <a:ea typeface="+mj-ea"/>
                <a:cs typeface="Myriad Pro"/>
              </a:rPr>
              <a:t> </a:t>
            </a:r>
            <a:r>
              <a:rPr kumimoji="0" lang="en-US" sz="4800" b="1" i="0" u="none" strike="noStrike" kern="1200" cap="none" spc="0" normalizeH="0" baseline="0" noProof="0" dirty="0" smtClean="0">
                <a:ln>
                  <a:noFill/>
                </a:ln>
                <a:solidFill>
                  <a:schemeClr val="accent6">
                    <a:lumMod val="75000"/>
                  </a:schemeClr>
                </a:solidFill>
                <a:effectLst/>
                <a:uLnTx/>
                <a:uFillTx/>
                <a:latin typeface="Wingdings 3" charset="2"/>
                <a:ea typeface="+mj-ea"/>
                <a:cs typeface="Wingdings 3" charset="2"/>
              </a:rPr>
              <a:t>a</a:t>
            </a:r>
            <a:r>
              <a:rPr kumimoji="0" lang="en-US" sz="4800" b="1" i="0" u="none" strike="noStrike" kern="1200" cap="none" spc="0" normalizeH="0" baseline="0" noProof="0" dirty="0" smtClean="0">
                <a:ln>
                  <a:noFill/>
                </a:ln>
                <a:solidFill>
                  <a:schemeClr val="accent6">
                    <a:lumMod val="75000"/>
                  </a:schemeClr>
                </a:solidFill>
                <a:effectLst/>
                <a:uLnTx/>
                <a:uFillTx/>
                <a:latin typeface="Myriad Pro"/>
                <a:ea typeface="+mj-ea"/>
                <a:cs typeface="Myriad Pro"/>
              </a:rPr>
              <a:t> </a:t>
            </a:r>
            <a:r>
              <a:rPr kumimoji="0" lang="en-US" sz="4800" b="1" i="0" u="none" strike="noStrike" kern="1200" cap="none" spc="0" normalizeH="0" baseline="0" noProof="0" dirty="0" smtClean="0">
                <a:ln>
                  <a:noFill/>
                </a:ln>
                <a:solidFill>
                  <a:srgbClr val="0000BA"/>
                </a:solidFill>
                <a:effectLst/>
                <a:uLnTx/>
                <a:uFillTx/>
                <a:latin typeface="Myriad Pro"/>
                <a:ea typeface="+mj-ea"/>
                <a:cs typeface="Myriad Pro"/>
              </a:rPr>
              <a:t>Ecosystems… </a:t>
            </a:r>
            <a:br>
              <a:rPr kumimoji="0" lang="en-US" sz="4800" b="1" i="0" u="none" strike="noStrike" kern="1200" cap="none" spc="0" normalizeH="0" baseline="0" noProof="0" dirty="0" smtClean="0">
                <a:ln>
                  <a:noFill/>
                </a:ln>
                <a:solidFill>
                  <a:srgbClr val="0000BA"/>
                </a:solidFill>
                <a:effectLst/>
                <a:uLnTx/>
                <a:uFillTx/>
                <a:latin typeface="Myriad Pro"/>
                <a:ea typeface="+mj-ea"/>
                <a:cs typeface="Myriad Pro"/>
              </a:rPr>
            </a:br>
            <a:r>
              <a:rPr kumimoji="0" lang="en-US" sz="4000" b="1" i="0" u="none" strike="noStrike" kern="1200" cap="none" spc="0" normalizeH="0" baseline="0" noProof="0" dirty="0" smtClean="0">
                <a:ln>
                  <a:noFill/>
                </a:ln>
                <a:solidFill>
                  <a:srgbClr val="0000BA"/>
                </a:solidFill>
                <a:effectLst/>
                <a:uLnTx/>
                <a:uFillTx/>
                <a:latin typeface="Myriad Pro"/>
                <a:ea typeface="+mj-ea"/>
                <a:cs typeface="Myriad Pro"/>
              </a:rPr>
              <a:t>the bigger picture</a:t>
            </a:r>
            <a:endParaRPr kumimoji="0" lang="en-US" sz="4000" b="0" i="0" u="none" strike="noStrike" kern="1200" cap="none" spc="0" normalizeH="0" baseline="0" noProof="0" dirty="0">
              <a:ln>
                <a:noFill/>
              </a:ln>
              <a:solidFill>
                <a:srgbClr val="0000FF"/>
              </a:solidFill>
              <a:effectLst/>
              <a:uLnTx/>
              <a:uFillTx/>
              <a:latin typeface="+mj-lt"/>
              <a:ea typeface="+mj-ea"/>
              <a:cs typeface="+mj-cs"/>
            </a:endParaRPr>
          </a:p>
        </p:txBody>
      </p:sp>
      <p:sp>
        <p:nvSpPr>
          <p:cNvPr id="8" name="TextBox 7"/>
          <p:cNvSpPr txBox="1"/>
          <p:nvPr/>
        </p:nvSpPr>
        <p:spPr>
          <a:xfrm>
            <a:off x="0" y="6491520"/>
            <a:ext cx="5976257" cy="338554"/>
          </a:xfrm>
          <a:prstGeom prst="rect">
            <a:avLst/>
          </a:prstGeom>
          <a:noFill/>
        </p:spPr>
        <p:txBody>
          <a:bodyPr wrap="square" rtlCol="0">
            <a:spAutoFit/>
          </a:bodyPr>
          <a:lstStyle/>
          <a:p>
            <a:r>
              <a:rPr lang="en-AU" sz="1600" b="1" dirty="0" smtClean="0">
                <a:latin typeface="Myriad Pro" pitchFamily="34" charset="0"/>
              </a:rPr>
              <a:t>Source: </a:t>
            </a:r>
            <a:r>
              <a:rPr lang="en-US" sz="1600" dirty="0" smtClean="0">
                <a:latin typeface="Myriad Pro" pitchFamily="34" charset="0"/>
              </a:rPr>
              <a:t>Adapted from FAO EAF Nansen Project </a:t>
            </a:r>
            <a:endParaRPr lang="en-AU" sz="1600" dirty="0">
              <a:latin typeface="Myriad Pro" pitchFamily="34" charset="0"/>
            </a:endParaRPr>
          </a:p>
        </p:txBody>
      </p:sp>
    </p:spTree>
    <p:extLst>
      <p:ext uri="{BB962C8B-B14F-4D97-AF65-F5344CB8AC3E}">
        <p14:creationId xmlns:p14="http://schemas.microsoft.com/office/powerpoint/2010/main" val="2038374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1" y="22860"/>
            <a:ext cx="9166861" cy="6423660"/>
          </a:xfrm>
          <a:prstGeom prst="rect">
            <a:avLst/>
          </a:prstGeom>
        </p:spPr>
      </p:pic>
      <p:sp>
        <p:nvSpPr>
          <p:cNvPr id="3" name="TextBox 2"/>
          <p:cNvSpPr txBox="1"/>
          <p:nvPr/>
        </p:nvSpPr>
        <p:spPr>
          <a:xfrm>
            <a:off x="0" y="45720"/>
            <a:ext cx="4743451" cy="584775"/>
          </a:xfrm>
          <a:prstGeom prst="rect">
            <a:avLst/>
          </a:prstGeom>
          <a:noFill/>
        </p:spPr>
        <p:txBody>
          <a:bodyPr wrap="square" rtlCol="0">
            <a:spAutoFit/>
          </a:bodyPr>
          <a:lstStyle/>
          <a:p>
            <a:r>
              <a:rPr lang="en-AU" sz="3200" b="1" dirty="0" smtClean="0">
                <a:solidFill>
                  <a:srgbClr val="0000BA"/>
                </a:solidFill>
                <a:latin typeface="Myriad Pro"/>
                <a:ea typeface="+mj-ea"/>
                <a:cs typeface="Myriad Pro"/>
              </a:rPr>
              <a:t>Ecosystem Linkages</a:t>
            </a:r>
            <a:endParaRPr lang="en-AU" sz="3200" b="1" dirty="0">
              <a:solidFill>
                <a:srgbClr val="0000BA"/>
              </a:solidFill>
              <a:latin typeface="Myriad Pro"/>
              <a:ea typeface="+mj-ea"/>
              <a:cs typeface="Myriad Pro"/>
            </a:endParaRPr>
          </a:p>
        </p:txBody>
      </p:sp>
      <p:sp>
        <p:nvSpPr>
          <p:cNvPr id="4" name="TextBox 3"/>
          <p:cNvSpPr txBox="1"/>
          <p:nvPr/>
        </p:nvSpPr>
        <p:spPr>
          <a:xfrm>
            <a:off x="2615" y="6046410"/>
            <a:ext cx="2369110" cy="400110"/>
          </a:xfrm>
          <a:prstGeom prst="rect">
            <a:avLst/>
          </a:prstGeom>
          <a:noFill/>
        </p:spPr>
        <p:txBody>
          <a:bodyPr wrap="none" rtlCol="0">
            <a:spAutoFit/>
          </a:bodyPr>
          <a:lstStyle/>
          <a:p>
            <a:r>
              <a:rPr lang="en-AU" sz="2000" b="1" dirty="0" smtClean="0"/>
              <a:t>Source: UNEP (2011)</a:t>
            </a:r>
            <a:endParaRPr lang="en-AU" b="1" dirty="0"/>
          </a:p>
        </p:txBody>
      </p:sp>
    </p:spTree>
    <p:extLst>
      <p:ext uri="{BB962C8B-B14F-4D97-AF65-F5344CB8AC3E}">
        <p14:creationId xmlns:p14="http://schemas.microsoft.com/office/powerpoint/2010/main" val="703311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42950" y="772255"/>
            <a:ext cx="7675290" cy="113544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Ecosystems in a fishery context</a:t>
            </a:r>
            <a:endParaRPr lang="en-US" sz="4800" b="1" dirty="0">
              <a:solidFill>
                <a:srgbClr val="0000BA"/>
              </a:solidFill>
              <a:latin typeface="Myriad Pro"/>
              <a:cs typeface="Myriad Pro"/>
            </a:endParaRPr>
          </a:p>
        </p:txBody>
      </p:sp>
      <p:sp>
        <p:nvSpPr>
          <p:cNvPr id="5" name="Title 1"/>
          <p:cNvSpPr txBox="1">
            <a:spLocks/>
          </p:cNvSpPr>
          <p:nvPr/>
        </p:nvSpPr>
        <p:spPr>
          <a:xfrm>
            <a:off x="320040" y="2637720"/>
            <a:ext cx="8098200" cy="261441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Clr>
                <a:srgbClr val="FF6600"/>
              </a:buClr>
              <a:buSzPct val="100000"/>
              <a:buFont typeface="Arial" pitchFamily="34" charset="0"/>
              <a:buChar char="•"/>
            </a:pPr>
            <a:r>
              <a:rPr lang="en-US" sz="2800" dirty="0">
                <a:latin typeface="Myriad Pro"/>
                <a:cs typeface="Myriad Pro"/>
              </a:rPr>
              <a:t>Fish depend upon their surrounding supporting ecosystem (water, habitats) to survive and thrive</a:t>
            </a:r>
            <a:endParaRPr lang="en-US" sz="2700" dirty="0">
              <a:latin typeface="Myriad Pro"/>
              <a:cs typeface="Myriad Pro"/>
            </a:endParaRPr>
          </a:p>
          <a:p>
            <a:pPr marL="457200" indent="-457200" algn="l">
              <a:spcAft>
                <a:spcPts val="1200"/>
              </a:spcAft>
              <a:buClr>
                <a:srgbClr val="FF6600"/>
              </a:buClr>
              <a:buSzPct val="100000"/>
              <a:buFont typeface="Arial" pitchFamily="34" charset="0"/>
              <a:buChar char="•"/>
            </a:pPr>
            <a:r>
              <a:rPr lang="en-US" sz="2800" dirty="0" smtClean="0">
                <a:latin typeface="Myriad Pro"/>
                <a:cs typeface="Myriad Pro"/>
              </a:rPr>
              <a:t>Managing fisheries in isolation from what they affect and are affected by has proven to be relatively ineffective and unsustainable</a:t>
            </a:r>
          </a:p>
        </p:txBody>
      </p:sp>
      <p:sp>
        <p:nvSpPr>
          <p:cNvPr id="12" name="TextBox 11"/>
          <p:cNvSpPr txBox="1"/>
          <p:nvPr/>
        </p:nvSpPr>
        <p:spPr>
          <a:xfrm>
            <a:off x="8637748" y="6465988"/>
            <a:ext cx="506252" cy="369332"/>
          </a:xfrm>
          <a:prstGeom prst="rect">
            <a:avLst/>
          </a:prstGeom>
          <a:noFill/>
        </p:spPr>
        <p:txBody>
          <a:bodyPr wrap="square" rtlCol="0">
            <a:spAutoFit/>
          </a:bodyPr>
          <a:lstStyle/>
          <a:p>
            <a:fld id="{70E59D30-32EB-1449-9DD2-88F8F2CECCC8}" type="slidenum">
              <a:rPr lang="en-US" smtClean="0">
                <a:solidFill>
                  <a:srgbClr val="FFFFFF"/>
                </a:solidFill>
                <a:latin typeface="Myriad Pro"/>
                <a:cs typeface="Myriad Pro"/>
              </a:rPr>
              <a:pPr/>
              <a:t>12</a:t>
            </a:fld>
            <a:endParaRPr lang="en-US" dirty="0">
              <a:solidFill>
                <a:srgbClr val="FFFFFF"/>
              </a:solidFill>
              <a:latin typeface="Myriad Pro"/>
              <a:cs typeface="Myriad Pro"/>
            </a:endParaRPr>
          </a:p>
        </p:txBody>
      </p:sp>
    </p:spTree>
    <p:extLst>
      <p:ext uri="{BB962C8B-B14F-4D97-AF65-F5344CB8AC3E}">
        <p14:creationId xmlns:p14="http://schemas.microsoft.com/office/powerpoint/2010/main" val="1170047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762000"/>
            <a:ext cx="8458200" cy="963035"/>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rgbClr val="0000BA"/>
                </a:solidFill>
                <a:latin typeface="Myriad Pro"/>
                <a:cs typeface="Myriad Pro"/>
              </a:rPr>
              <a:t>Why </a:t>
            </a:r>
            <a:r>
              <a:rPr lang="en-US" sz="4800" b="1" dirty="0" smtClean="0">
                <a:solidFill>
                  <a:srgbClr val="0000BA"/>
                </a:solidFill>
                <a:latin typeface="Myriad Pro"/>
                <a:cs typeface="Myriad Pro"/>
              </a:rPr>
              <a:t>an Ecosystem Approach? </a:t>
            </a:r>
            <a:endParaRPr lang="en-US" sz="4800" i="1" dirty="0">
              <a:solidFill>
                <a:srgbClr val="0000BA"/>
              </a:solidFill>
              <a:latin typeface="Myriad Pro"/>
              <a:cs typeface="Myriad Pro"/>
            </a:endParaRPr>
          </a:p>
        </p:txBody>
      </p:sp>
      <p:sp>
        <p:nvSpPr>
          <p:cNvPr id="2" name="Title 1"/>
          <p:cNvSpPr>
            <a:spLocks noGrp="1"/>
          </p:cNvSpPr>
          <p:nvPr>
            <p:ph type="ctrTitle"/>
          </p:nvPr>
        </p:nvSpPr>
        <p:spPr>
          <a:xfrm>
            <a:off x="457200" y="1779759"/>
            <a:ext cx="8424000" cy="1018566"/>
          </a:xfrm>
        </p:spPr>
        <p:txBody>
          <a:bodyPr anchor="t">
            <a:noAutofit/>
          </a:bodyPr>
          <a:lstStyle/>
          <a:p>
            <a:pPr algn="l"/>
            <a:r>
              <a:rPr lang="en-US" sz="3200" b="1" dirty="0" smtClean="0">
                <a:solidFill>
                  <a:srgbClr val="FF6600"/>
                </a:solidFill>
                <a:latin typeface="Myriad Pro"/>
                <a:cs typeface="Myriad Pro"/>
              </a:rPr>
              <a:t>What are the benefits?</a:t>
            </a:r>
            <a:endParaRPr lang="en-US" sz="3200" b="1" dirty="0">
              <a:solidFill>
                <a:srgbClr val="FF6600"/>
              </a:solidFill>
              <a:latin typeface="Myriad Pro"/>
              <a:cs typeface="Myriad Pro"/>
            </a:endParaRPr>
          </a:p>
        </p:txBody>
      </p:sp>
      <p:sp>
        <p:nvSpPr>
          <p:cNvPr id="10" name="Title 1"/>
          <p:cNvSpPr txBox="1">
            <a:spLocks/>
          </p:cNvSpPr>
          <p:nvPr/>
        </p:nvSpPr>
        <p:spPr>
          <a:xfrm>
            <a:off x="457200" y="2622136"/>
            <a:ext cx="8424000" cy="368023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rgbClr val="FF6600"/>
              </a:buClr>
              <a:buSzPct val="100000"/>
              <a:buFont typeface="Arial"/>
              <a:buChar char="•"/>
            </a:pPr>
            <a:r>
              <a:rPr lang="en-US" sz="2400" dirty="0" smtClean="0">
                <a:latin typeface="Myriad Pro"/>
                <a:cs typeface="Myriad Pro"/>
              </a:rPr>
              <a:t>Integrated approach that allows trade-offs when balancing human and ecological well-being</a:t>
            </a:r>
          </a:p>
          <a:p>
            <a:pPr marL="457200" indent="-457200" algn="l">
              <a:buClr>
                <a:srgbClr val="FF6600"/>
              </a:buClr>
              <a:buSzPct val="100000"/>
            </a:pPr>
            <a:endParaRPr lang="en-US" sz="1000" dirty="0" smtClean="0">
              <a:latin typeface="Myriad Pro"/>
              <a:cs typeface="Myriad Pro"/>
            </a:endParaRPr>
          </a:p>
          <a:p>
            <a:pPr marL="457200" indent="-457200" algn="l">
              <a:buClr>
                <a:srgbClr val="FF6600"/>
              </a:buClr>
              <a:buSzPct val="100000"/>
              <a:buFont typeface="Arial"/>
              <a:buChar char="•"/>
            </a:pPr>
            <a:r>
              <a:rPr lang="en-US" sz="2400" dirty="0" smtClean="0">
                <a:latin typeface="Myriad Pro"/>
                <a:cs typeface="Myriad Pro"/>
              </a:rPr>
              <a:t>Allows adaptive management – leading to more effective planning</a:t>
            </a:r>
          </a:p>
          <a:p>
            <a:pPr marL="457200" indent="-457200" algn="l">
              <a:buClr>
                <a:srgbClr val="FF6600"/>
              </a:buClr>
              <a:buSzPct val="100000"/>
              <a:buFont typeface="Arial"/>
              <a:buChar char="•"/>
            </a:pPr>
            <a:endParaRPr lang="en-US" sz="1000" dirty="0">
              <a:latin typeface="Myriad Pro"/>
              <a:cs typeface="Myriad Pro"/>
            </a:endParaRPr>
          </a:p>
          <a:p>
            <a:pPr marL="457200" indent="-457200" algn="l">
              <a:buClr>
                <a:srgbClr val="FF6600"/>
              </a:buClr>
              <a:buSzPct val="100000"/>
              <a:buFont typeface="Arial"/>
              <a:buChar char="•"/>
            </a:pPr>
            <a:r>
              <a:rPr lang="en-US" sz="2400" dirty="0" smtClean="0">
                <a:latin typeface="Myriad Pro"/>
                <a:cs typeface="Myriad Pro"/>
              </a:rPr>
              <a:t>Increased </a:t>
            </a:r>
            <a:r>
              <a:rPr lang="en-US" sz="2400" dirty="0">
                <a:latin typeface="Myriad Pro"/>
                <a:cs typeface="Myriad Pro"/>
              </a:rPr>
              <a:t>stakeholder </a:t>
            </a:r>
            <a:r>
              <a:rPr lang="en-US" sz="2400" dirty="0" smtClean="0">
                <a:latin typeface="Myriad Pro"/>
                <a:cs typeface="Myriad Pro"/>
              </a:rPr>
              <a:t>participation</a:t>
            </a:r>
          </a:p>
          <a:p>
            <a:pPr algn="l">
              <a:buClr>
                <a:srgbClr val="FF6600"/>
              </a:buClr>
              <a:buSzPct val="100000"/>
            </a:pPr>
            <a:endParaRPr lang="en-US" sz="1000" dirty="0" smtClean="0">
              <a:latin typeface="Myriad Pro"/>
              <a:cs typeface="Myriad Pro"/>
            </a:endParaRPr>
          </a:p>
          <a:p>
            <a:pPr marL="457200" indent="-457200" algn="l">
              <a:buClr>
                <a:srgbClr val="FF6600"/>
              </a:buClr>
              <a:buSzPct val="100000"/>
              <a:buFont typeface="Arial"/>
              <a:buChar char="•"/>
            </a:pPr>
            <a:r>
              <a:rPr lang="en-US" sz="2400" dirty="0">
                <a:latin typeface="Myriad Pro"/>
                <a:cs typeface="Myriad Pro"/>
              </a:rPr>
              <a:t>Provides a way to consider large-scale, long-term issues (e.g. climate change)</a:t>
            </a:r>
          </a:p>
          <a:p>
            <a:pPr algn="l">
              <a:buClr>
                <a:schemeClr val="tx2">
                  <a:lumMod val="60000"/>
                  <a:lumOff val="40000"/>
                </a:schemeClr>
              </a:buClr>
              <a:buSzPct val="150000"/>
            </a:pPr>
            <a:endParaRPr lang="en-US" sz="2800" dirty="0">
              <a:latin typeface="Myriad Pro"/>
              <a:cs typeface="Myriad Pro"/>
            </a:endParaRPr>
          </a:p>
          <a:p>
            <a:pPr marL="457200" indent="-457200" algn="l">
              <a:buClr>
                <a:schemeClr val="tx2">
                  <a:lumMod val="60000"/>
                  <a:lumOff val="40000"/>
                </a:schemeClr>
              </a:buClr>
              <a:buSzPct val="150000"/>
              <a:buFont typeface="Arial"/>
              <a:buChar char="•"/>
            </a:pPr>
            <a:endParaRPr lang="en-US" sz="2800" dirty="0" smtClean="0">
              <a:latin typeface="Myriad Pro"/>
              <a:cs typeface="Myriad Pro"/>
            </a:endParaRPr>
          </a:p>
          <a:p>
            <a:pPr marL="457200" indent="-457200" algn="l">
              <a:buClr>
                <a:srgbClr val="FF6600"/>
              </a:buClr>
              <a:buSzPct val="150000"/>
            </a:pPr>
            <a:endParaRPr lang="en-US" sz="2800" dirty="0">
              <a:latin typeface="Myriad Pro"/>
              <a:cs typeface="Myriad Pro"/>
            </a:endParaRPr>
          </a:p>
        </p:txBody>
      </p:sp>
      <p:sp>
        <p:nvSpPr>
          <p:cNvPr id="11" name="Title 1"/>
          <p:cNvSpPr txBox="1">
            <a:spLocks/>
          </p:cNvSpPr>
          <p:nvPr/>
        </p:nvSpPr>
        <p:spPr>
          <a:xfrm>
            <a:off x="588300" y="4854531"/>
            <a:ext cx="8424000" cy="90499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rgbClr val="FF6600"/>
              </a:buClr>
              <a:buSzPct val="150000"/>
              <a:buFont typeface="Arial"/>
              <a:buChar char="•"/>
            </a:pPr>
            <a:endParaRPr lang="en-US" sz="2800" dirty="0" smtClean="0">
              <a:latin typeface="Myriad Pro"/>
              <a:cs typeface="Myriad Pro"/>
            </a:endParaRPr>
          </a:p>
          <a:p>
            <a:pPr marL="457200" indent="-457200" algn="l">
              <a:buClr>
                <a:srgbClr val="FF6600"/>
              </a:buClr>
              <a:buSzPct val="150000"/>
              <a:buFont typeface="Arial"/>
              <a:buChar char="•"/>
            </a:pPr>
            <a:endParaRPr lang="en-US" sz="2800" dirty="0" smtClean="0">
              <a:latin typeface="Myriad Pro"/>
              <a:cs typeface="Myriad Pro"/>
            </a:endParaRPr>
          </a:p>
          <a:p>
            <a:pPr marL="457200" indent="-457200" algn="l">
              <a:buClr>
                <a:srgbClr val="FF6600"/>
              </a:buClr>
              <a:buSzPct val="150000"/>
              <a:buFont typeface="Arial"/>
              <a:buChar char="•"/>
            </a:pPr>
            <a:endParaRPr lang="en-US" sz="2800" dirty="0">
              <a:latin typeface="Myriad Pro"/>
              <a:cs typeface="Myriad Pro"/>
            </a:endParaRPr>
          </a:p>
        </p:txBody>
      </p:sp>
      <p:sp>
        <p:nvSpPr>
          <p:cNvPr id="12" name="TextBox 11"/>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13</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1870290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7487" y="3602188"/>
            <a:ext cx="3125473" cy="2693045"/>
          </a:xfrm>
          <a:prstGeom prst="rect">
            <a:avLst/>
          </a:prstGeom>
          <a:noFill/>
        </p:spPr>
        <p:txBody>
          <a:bodyPr wrap="square">
            <a:spAutoFit/>
          </a:bodyPr>
          <a:lstStyle/>
          <a:p>
            <a:pPr marL="228600" indent="-228600">
              <a:spcAft>
                <a:spcPts val="600"/>
              </a:spcAft>
              <a:buClr>
                <a:srgbClr val="FF6600"/>
              </a:buClr>
              <a:buFont typeface="Arial" panose="020B0604020202020204" pitchFamily="34" charset="0"/>
              <a:buChar char="•"/>
              <a:defRPr/>
            </a:pPr>
            <a:r>
              <a:rPr lang="en-AU" sz="2400" b="1" dirty="0" smtClean="0">
                <a:latin typeface="Myriad Pro"/>
                <a:cs typeface="Myriad Pro"/>
              </a:rPr>
              <a:t>Fish </a:t>
            </a:r>
            <a:r>
              <a:rPr lang="en-AU" sz="2400" b="1" dirty="0">
                <a:latin typeface="Myriad Pro"/>
                <a:cs typeface="Myriad Pro"/>
              </a:rPr>
              <a:t>for food</a:t>
            </a:r>
          </a:p>
          <a:p>
            <a:pPr marL="228600" indent="-228600">
              <a:spcAft>
                <a:spcPts val="600"/>
              </a:spcAft>
              <a:buClr>
                <a:srgbClr val="FF6600"/>
              </a:buClr>
              <a:buFont typeface="Arial" panose="020B0604020202020204" pitchFamily="34" charset="0"/>
              <a:buChar char="•"/>
              <a:defRPr/>
            </a:pPr>
            <a:r>
              <a:rPr lang="en-AU" sz="2400" b="1" dirty="0" smtClean="0">
                <a:latin typeface="Myriad Pro"/>
                <a:cs typeface="Myriad Pro"/>
              </a:rPr>
              <a:t>Income</a:t>
            </a:r>
          </a:p>
          <a:p>
            <a:pPr marL="228600" indent="-228600">
              <a:spcAft>
                <a:spcPts val="600"/>
              </a:spcAft>
              <a:buClr>
                <a:srgbClr val="FF6600"/>
              </a:buClr>
              <a:buFont typeface="Arial" panose="020B0604020202020204" pitchFamily="34" charset="0"/>
              <a:buChar char="•"/>
              <a:defRPr/>
            </a:pPr>
            <a:r>
              <a:rPr lang="en-AU" sz="2400" b="1" dirty="0">
                <a:latin typeface="Myriad Pro"/>
                <a:cs typeface="Myriad Pro"/>
              </a:rPr>
              <a:t>Employment</a:t>
            </a:r>
          </a:p>
          <a:p>
            <a:pPr marL="228600" indent="-228600">
              <a:spcAft>
                <a:spcPts val="600"/>
              </a:spcAft>
              <a:buClr>
                <a:srgbClr val="FF6600"/>
              </a:buClr>
              <a:buFont typeface="Arial" panose="020B0604020202020204" pitchFamily="34" charset="0"/>
              <a:buChar char="•"/>
              <a:defRPr/>
            </a:pPr>
            <a:r>
              <a:rPr lang="en-AU" sz="2400" b="1" dirty="0" smtClean="0">
                <a:latin typeface="Myriad Pro"/>
                <a:cs typeface="Myriad Pro"/>
              </a:rPr>
              <a:t>Livelihoods</a:t>
            </a:r>
            <a:endParaRPr lang="en-AU" sz="2400" b="1" dirty="0">
              <a:latin typeface="Myriad Pro"/>
              <a:cs typeface="Myriad Pro"/>
            </a:endParaRPr>
          </a:p>
          <a:p>
            <a:pPr marL="228600" indent="-228600">
              <a:spcAft>
                <a:spcPts val="600"/>
              </a:spcAft>
              <a:buClr>
                <a:srgbClr val="FF6600"/>
              </a:buClr>
              <a:buFont typeface="Arial" panose="020B0604020202020204" pitchFamily="34" charset="0"/>
              <a:buChar char="•"/>
              <a:defRPr/>
            </a:pPr>
            <a:r>
              <a:rPr lang="en-AU" sz="2400" b="1" dirty="0" smtClean="0">
                <a:latin typeface="Myriad Pro"/>
                <a:cs typeface="Myriad Pro"/>
              </a:rPr>
              <a:t>Trade</a:t>
            </a:r>
          </a:p>
          <a:p>
            <a:pPr marL="228600" indent="-228600">
              <a:spcAft>
                <a:spcPts val="600"/>
              </a:spcAft>
              <a:buClr>
                <a:srgbClr val="FF6600"/>
              </a:buClr>
              <a:buFont typeface="Arial" panose="020B0604020202020204" pitchFamily="34" charset="0"/>
              <a:buChar char="•"/>
              <a:defRPr/>
            </a:pPr>
            <a:r>
              <a:rPr lang="en-AU" sz="2400" b="1" dirty="0" smtClean="0">
                <a:latin typeface="Myriad Pro"/>
                <a:cs typeface="Myriad Pro"/>
              </a:rPr>
              <a:t>Coastal protection</a:t>
            </a:r>
            <a:endParaRPr lang="en-AU" dirty="0">
              <a:latin typeface="Myriad Pro"/>
              <a:cs typeface="Myriad Pro"/>
            </a:endParaRPr>
          </a:p>
        </p:txBody>
      </p:sp>
      <p:pic>
        <p:nvPicPr>
          <p:cNvPr id="24" name="Picture 23" descr="Bunaken_R.Brainar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40445" y="727361"/>
            <a:ext cx="2644879" cy="2511727"/>
          </a:xfrm>
          <a:prstGeom prst="rect">
            <a:avLst/>
          </a:prstGeom>
        </p:spPr>
      </p:pic>
      <p:sp>
        <p:nvSpPr>
          <p:cNvPr id="25" name="Content Placeholder 4"/>
          <p:cNvSpPr txBox="1">
            <a:spLocks/>
          </p:cNvSpPr>
          <p:nvPr/>
        </p:nvSpPr>
        <p:spPr bwMode="auto">
          <a:xfrm>
            <a:off x="395925" y="3492948"/>
            <a:ext cx="4921562" cy="2801697"/>
          </a:xfrm>
          <a:prstGeom prst="roundRect">
            <a:avLst>
              <a:gd name="adj" fmla="val 9135"/>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defRPr/>
            </a:pPr>
            <a:r>
              <a:rPr lang="en-US" sz="2800" b="1" kern="0" dirty="0" smtClean="0">
                <a:solidFill>
                  <a:srgbClr val="FF6600"/>
                </a:solidFill>
                <a:latin typeface="Myriad Pro"/>
                <a:ea typeface="ＭＳ Ｐゴシック"/>
                <a:cs typeface="Myriad Pro"/>
              </a:rPr>
              <a:t>By </a:t>
            </a:r>
            <a:r>
              <a:rPr lang="en-US" sz="2800" b="1" kern="0" dirty="0">
                <a:solidFill>
                  <a:srgbClr val="FF6600"/>
                </a:solidFill>
                <a:latin typeface="Myriad Pro"/>
                <a:ea typeface="ＭＳ Ｐゴシック"/>
                <a:cs typeface="Myriad Pro"/>
              </a:rPr>
              <a:t>maximizing ecosystem benefits, EAFM </a:t>
            </a:r>
            <a:r>
              <a:rPr lang="en-AU" sz="2800" b="1" kern="0" dirty="0">
                <a:solidFill>
                  <a:srgbClr val="FF6600"/>
                </a:solidFill>
                <a:latin typeface="Myriad Pro"/>
                <a:ea typeface="ＭＳ Ｐゴシック"/>
                <a:cs typeface="Myriad Pro"/>
              </a:rPr>
              <a:t>can result in increased food security &amp; reduced poverty </a:t>
            </a:r>
            <a:endParaRPr lang="en-AU" sz="2800" b="1" kern="0" dirty="0" smtClean="0">
              <a:solidFill>
                <a:srgbClr val="FF6600"/>
              </a:solidFill>
              <a:latin typeface="Myriad Pro"/>
              <a:ea typeface="ＭＳ Ｐゴシック"/>
              <a:cs typeface="Myriad Pro"/>
            </a:endParaRPr>
          </a:p>
          <a:p>
            <a:pPr marL="0" indent="0">
              <a:lnSpc>
                <a:spcPct val="150000"/>
              </a:lnSpc>
              <a:spcBef>
                <a:spcPts val="0"/>
              </a:spcBef>
              <a:spcAft>
                <a:spcPts val="600"/>
              </a:spcAft>
              <a:buNone/>
              <a:defRPr/>
            </a:pPr>
            <a:endParaRPr lang="en-AU" sz="1000" dirty="0">
              <a:latin typeface="Myriad Pro"/>
              <a:cs typeface="Myriad Pro"/>
            </a:endParaRPr>
          </a:p>
        </p:txBody>
      </p:sp>
      <p:pic>
        <p:nvPicPr>
          <p:cNvPr id="5" name="Picture 4" descr="3.Fish_Market_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82371" y="727361"/>
            <a:ext cx="2398740" cy="2513779"/>
          </a:xfrm>
          <a:prstGeom prst="rect">
            <a:avLst/>
          </a:prstGeom>
        </p:spPr>
      </p:pic>
      <p:pic>
        <p:nvPicPr>
          <p:cNvPr id="2" name="Picture 1" descr="DSC02749.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78158" y="727361"/>
            <a:ext cx="2006071" cy="2514600"/>
          </a:xfrm>
          <a:prstGeom prst="rect">
            <a:avLst/>
          </a:prstGeom>
        </p:spPr>
      </p:pic>
    </p:spTree>
    <p:extLst>
      <p:ext uri="{BB962C8B-B14F-4D97-AF65-F5344CB8AC3E}">
        <p14:creationId xmlns:p14="http://schemas.microsoft.com/office/powerpoint/2010/main" val="178047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340" y="676275"/>
            <a:ext cx="8229600" cy="1143000"/>
          </a:xfrm>
        </p:spPr>
        <p:txBody>
          <a:bodyPr/>
          <a:lstStyle/>
          <a:p>
            <a:pPr algn="l"/>
            <a:r>
              <a:rPr lang="en-US" sz="4800" b="1" dirty="0" smtClean="0">
                <a:solidFill>
                  <a:srgbClr val="0000BA"/>
                </a:solidFill>
                <a:latin typeface="Myriad Pro"/>
                <a:cs typeface="Myriad Pro"/>
              </a:rPr>
              <a:t>Key messages</a:t>
            </a:r>
            <a:endParaRPr lang="en-AU" sz="4800" dirty="0"/>
          </a:p>
        </p:txBody>
      </p:sp>
      <p:sp>
        <p:nvSpPr>
          <p:cNvPr id="4" name="TextBox 3"/>
          <p:cNvSpPr txBox="1"/>
          <p:nvPr/>
        </p:nvSpPr>
        <p:spPr>
          <a:xfrm>
            <a:off x="8637748" y="6465988"/>
            <a:ext cx="506252" cy="369332"/>
          </a:xfrm>
          <a:prstGeom prst="rect">
            <a:avLst/>
          </a:prstGeom>
          <a:noFill/>
        </p:spPr>
        <p:txBody>
          <a:bodyPr wrap="square" rtlCol="0">
            <a:spAutoFit/>
          </a:bodyPr>
          <a:lstStyle/>
          <a:p>
            <a:fld id="{70E59D30-32EB-1449-9DD2-88F8F2CECCC8}" type="slidenum">
              <a:rPr lang="en-US" smtClean="0">
                <a:solidFill>
                  <a:srgbClr val="FFFFFF"/>
                </a:solidFill>
                <a:latin typeface="Myriad Pro"/>
                <a:cs typeface="Myriad Pro"/>
              </a:rPr>
              <a:pPr/>
              <a:t>15</a:t>
            </a:fld>
            <a:endParaRPr lang="en-US" dirty="0">
              <a:solidFill>
                <a:srgbClr val="FFFFFF"/>
              </a:solidFill>
              <a:latin typeface="Myriad Pro"/>
              <a:cs typeface="Myriad Pro"/>
            </a:endParaRPr>
          </a:p>
        </p:txBody>
      </p:sp>
      <p:sp>
        <p:nvSpPr>
          <p:cNvPr id="6" name="Content Placeholder 2"/>
          <p:cNvSpPr>
            <a:spLocks noGrp="1"/>
          </p:cNvSpPr>
          <p:nvPr>
            <p:ph idx="1"/>
          </p:nvPr>
        </p:nvSpPr>
        <p:spPr>
          <a:xfrm>
            <a:off x="342900" y="1649730"/>
            <a:ext cx="8700374" cy="4816258"/>
          </a:xfrm>
        </p:spPr>
        <p:txBody>
          <a:bodyPr/>
          <a:lstStyle/>
          <a:p>
            <a:pPr>
              <a:buClr>
                <a:srgbClr val="FF6600"/>
              </a:buClr>
              <a:buSzPct val="150000"/>
            </a:pPr>
            <a:r>
              <a:rPr lang="en-US" sz="2800" dirty="0" smtClean="0">
                <a:latin typeface="Myriad Pro"/>
              </a:rPr>
              <a:t>Threats and issues to sustainable fisheries are broad in scope </a:t>
            </a:r>
          </a:p>
          <a:p>
            <a:pPr>
              <a:buClr>
                <a:srgbClr val="FF6600"/>
              </a:buClr>
              <a:buSzPct val="150000"/>
              <a:buNone/>
            </a:pPr>
            <a:r>
              <a:rPr lang="en-US" sz="2200" dirty="0" smtClean="0">
                <a:latin typeface="Myriad Pro"/>
              </a:rPr>
              <a:t>			- a number fall outside existing fisheries management </a:t>
            </a:r>
          </a:p>
          <a:p>
            <a:pPr>
              <a:buClr>
                <a:srgbClr val="FF6600"/>
              </a:buClr>
              <a:buSzPct val="150000"/>
              <a:buNone/>
            </a:pPr>
            <a:r>
              <a:rPr lang="en-US" sz="2200" dirty="0" smtClean="0">
                <a:latin typeface="Myriad Pro"/>
              </a:rPr>
              <a:t>			- a new approach is needed</a:t>
            </a:r>
          </a:p>
          <a:p>
            <a:pPr>
              <a:buClr>
                <a:srgbClr val="FF6600"/>
              </a:buClr>
              <a:buSzPct val="150000"/>
              <a:buNone/>
            </a:pPr>
            <a:endParaRPr lang="en-US" sz="500" dirty="0" smtClean="0">
              <a:latin typeface="Myriad Pro"/>
            </a:endParaRPr>
          </a:p>
          <a:p>
            <a:pPr>
              <a:buClr>
                <a:srgbClr val="FF6600"/>
              </a:buClr>
              <a:buSzPct val="150000"/>
            </a:pPr>
            <a:r>
              <a:rPr lang="en-AU" sz="2800" dirty="0" smtClean="0">
                <a:solidFill>
                  <a:prstClr val="black"/>
                </a:solidFill>
                <a:latin typeface="Myriad Pro"/>
                <a:cs typeface="Myriad Pro"/>
              </a:rPr>
              <a:t>EA is about integrative management across land, water and living resources</a:t>
            </a:r>
          </a:p>
          <a:p>
            <a:pPr>
              <a:buClr>
                <a:srgbClr val="FF6600"/>
              </a:buClr>
              <a:buSzPct val="150000"/>
              <a:buNone/>
            </a:pPr>
            <a:endParaRPr lang="en-AU" sz="500" dirty="0" smtClean="0">
              <a:solidFill>
                <a:prstClr val="black"/>
              </a:solidFill>
              <a:latin typeface="Myriad Pro"/>
              <a:cs typeface="Myriad Pro"/>
            </a:endParaRPr>
          </a:p>
          <a:p>
            <a:pPr>
              <a:buClr>
                <a:srgbClr val="FF6600"/>
              </a:buClr>
              <a:buSzPct val="150000"/>
            </a:pPr>
            <a:r>
              <a:rPr lang="en-US" sz="2800" dirty="0" smtClean="0">
                <a:latin typeface="Myriad Pro"/>
              </a:rPr>
              <a:t>EA is a way of implementing sustainable development that promotes: </a:t>
            </a:r>
          </a:p>
          <a:p>
            <a:pPr lvl="1">
              <a:buClr>
                <a:srgbClr val="FF6600"/>
              </a:buClr>
              <a:buNone/>
            </a:pPr>
            <a:r>
              <a:rPr lang="en-US" sz="2200" dirty="0" smtClean="0">
                <a:latin typeface="Myriad Pro"/>
              </a:rPr>
              <a:t>	- balancing ecological well-being with human well-being through good governance </a:t>
            </a:r>
          </a:p>
          <a:p>
            <a:pPr>
              <a:buClr>
                <a:srgbClr val="FF6600"/>
              </a:buClr>
              <a:buSzPct val="150000"/>
            </a:pPr>
            <a:endParaRPr lang="en-AU" sz="2800" dirty="0" smtClean="0">
              <a:solidFill>
                <a:prstClr val="black"/>
              </a:solidFill>
              <a:latin typeface="Myriad Pro"/>
              <a:cs typeface="Myriad Pro"/>
            </a:endParaRPr>
          </a:p>
          <a:p>
            <a:pPr>
              <a:buClr>
                <a:srgbClr val="FF6600"/>
              </a:buClr>
              <a:buSzPct val="150000"/>
            </a:pPr>
            <a:endParaRPr lang="en-AU" sz="2800" dirty="0" smtClean="0">
              <a:solidFill>
                <a:prstClr val="black"/>
              </a:solidFill>
              <a:latin typeface="Myriad Pro"/>
              <a:cs typeface="Myriad Pro"/>
            </a:endParaRPr>
          </a:p>
          <a:p>
            <a:pPr lvl="1">
              <a:buClr>
                <a:srgbClr val="FF6600"/>
              </a:buClr>
              <a:buFontTx/>
              <a:buChar char="-"/>
            </a:pPr>
            <a:endParaRPr lang="en-US" sz="2400" dirty="0" smtClean="0">
              <a:latin typeface="Myriad Pro"/>
            </a:endParaRPr>
          </a:p>
          <a:p>
            <a:pPr>
              <a:spcBef>
                <a:spcPts val="0"/>
              </a:spcBef>
              <a:spcAft>
                <a:spcPts val="1200"/>
              </a:spcAft>
              <a:buClr>
                <a:schemeClr val="accent6">
                  <a:lumMod val="75000"/>
                </a:schemeClr>
              </a:buClr>
              <a:buSzPct val="150000"/>
            </a:pPr>
            <a:endParaRPr lang="en-AU" sz="2800" dirty="0" smtClean="0">
              <a:latin typeface="Myriad Pro"/>
              <a:cs typeface="Myriad Pro"/>
            </a:endParaRPr>
          </a:p>
        </p:txBody>
      </p:sp>
    </p:spTree>
    <p:extLst>
      <p:ext uri="{BB962C8B-B14F-4D97-AF65-F5344CB8AC3E}">
        <p14:creationId xmlns:p14="http://schemas.microsoft.com/office/powerpoint/2010/main" val="3284742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38414"/>
            <a:ext cx="9144000" cy="717068"/>
          </a:xfrm>
          <a:prstGeom prst="rect">
            <a:avLst/>
          </a:prstGeom>
          <a:solidFill>
            <a:srgbClr val="FFFF00"/>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 Focus for </a:t>
            </a:r>
            <a:r>
              <a:rPr lang="en-US" sz="4800" b="1" dirty="0">
                <a:solidFill>
                  <a:srgbClr val="0000BA"/>
                </a:solidFill>
                <a:latin typeface="Myriad Pro"/>
                <a:cs typeface="Myriad Pro"/>
              </a:rPr>
              <a:t>this </a:t>
            </a:r>
            <a:r>
              <a:rPr lang="en-US" sz="4800" b="1" dirty="0" smtClean="0">
                <a:solidFill>
                  <a:srgbClr val="0000BA"/>
                </a:solidFill>
                <a:latin typeface="Myriad Pro"/>
                <a:cs typeface="Myriad Pro"/>
              </a:rPr>
              <a:t>course…</a:t>
            </a:r>
            <a:endParaRPr lang="en-US" sz="4800" b="1" dirty="0">
              <a:solidFill>
                <a:srgbClr val="0000BA"/>
              </a:solidFill>
              <a:latin typeface="Myriad Pro"/>
              <a:cs typeface="Myriad Pro"/>
            </a:endParaRPr>
          </a:p>
        </p:txBody>
      </p:sp>
      <p:sp>
        <p:nvSpPr>
          <p:cNvPr id="2" name="Title 1"/>
          <p:cNvSpPr>
            <a:spLocks noGrp="1"/>
          </p:cNvSpPr>
          <p:nvPr>
            <p:ph type="ctrTitle" idx="4294967295"/>
          </p:nvPr>
        </p:nvSpPr>
        <p:spPr>
          <a:xfrm>
            <a:off x="179548" y="1751024"/>
            <a:ext cx="9068729" cy="1242361"/>
          </a:xfrm>
          <a:prstGeom prst="rect">
            <a:avLst/>
          </a:prstGeom>
        </p:spPr>
        <p:txBody>
          <a:bodyPr anchor="t">
            <a:noAutofit/>
          </a:bodyPr>
          <a:lstStyle/>
          <a:p>
            <a:pPr algn="l">
              <a:spcAft>
                <a:spcPts val="1200"/>
              </a:spcAft>
            </a:pPr>
            <a:r>
              <a:rPr lang="en-US" sz="4000" b="1" dirty="0">
                <a:solidFill>
                  <a:srgbClr val="0000BA"/>
                </a:solidFill>
                <a:latin typeface="Myriad Pro"/>
                <a:cs typeface="Myriad Pro"/>
              </a:rPr>
              <a:t>Coastal marine </a:t>
            </a:r>
            <a:r>
              <a:rPr lang="en-US" sz="4000" b="1" dirty="0" smtClean="0">
                <a:solidFill>
                  <a:srgbClr val="0000BA"/>
                </a:solidFill>
                <a:latin typeface="Myriad Pro"/>
                <a:cs typeface="Myriad Pro"/>
              </a:rPr>
              <a:t>ecosystems</a:t>
            </a:r>
            <a:endParaRPr lang="en-US" sz="2800" b="1" dirty="0">
              <a:latin typeface="Myriad Pro"/>
              <a:cs typeface="Myriad Pro"/>
            </a:endParaRPr>
          </a:p>
        </p:txBody>
      </p:sp>
      <p:pic>
        <p:nvPicPr>
          <p:cNvPr id="10" name="Picture 9" descr="2.5 think 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10" y="2948122"/>
            <a:ext cx="1599122" cy="2500285"/>
          </a:xfrm>
          <a:prstGeom prst="rect">
            <a:avLst/>
          </a:prstGeom>
        </p:spPr>
      </p:pic>
      <p:sp>
        <p:nvSpPr>
          <p:cNvPr id="8" name="Title 1"/>
          <p:cNvSpPr txBox="1">
            <a:spLocks/>
          </p:cNvSpPr>
          <p:nvPr/>
        </p:nvSpPr>
        <p:spPr>
          <a:xfrm>
            <a:off x="2115512" y="-474573"/>
            <a:ext cx="6466907" cy="311650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Myriad Pro"/>
              <a:cs typeface="Myriad Pro"/>
            </a:endParaRPr>
          </a:p>
        </p:txBody>
      </p:sp>
      <p:sp>
        <p:nvSpPr>
          <p:cNvPr id="11" name="TextBox 10"/>
          <p:cNvSpPr txBox="1"/>
          <p:nvPr/>
        </p:nvSpPr>
        <p:spPr>
          <a:xfrm>
            <a:off x="8637748" y="6465988"/>
            <a:ext cx="506252" cy="369332"/>
          </a:xfrm>
          <a:prstGeom prst="rect">
            <a:avLst/>
          </a:prstGeom>
          <a:noFill/>
        </p:spPr>
        <p:txBody>
          <a:bodyPr wrap="square" rtlCol="0">
            <a:spAutoFit/>
          </a:bodyPr>
          <a:lstStyle/>
          <a:p>
            <a:fld id="{70E59D30-32EB-1449-9DD2-88F8F2CECCC8}" type="slidenum">
              <a:rPr lang="en-US" smtClean="0">
                <a:solidFill>
                  <a:srgbClr val="FFFFFF"/>
                </a:solidFill>
                <a:latin typeface="Myriad Pro"/>
                <a:cs typeface="Myriad Pro"/>
              </a:rPr>
              <a:pPr/>
              <a:t>2</a:t>
            </a:fld>
            <a:endParaRPr lang="en-US" dirty="0">
              <a:solidFill>
                <a:srgbClr val="FFFFFF"/>
              </a:solidFill>
              <a:latin typeface="Myriad Pro"/>
              <a:cs typeface="Myriad Pro"/>
            </a:endParaRPr>
          </a:p>
        </p:txBody>
      </p:sp>
      <p:sp>
        <p:nvSpPr>
          <p:cNvPr id="3" name="TextBox 2"/>
          <p:cNvSpPr txBox="1"/>
          <p:nvPr/>
        </p:nvSpPr>
        <p:spPr>
          <a:xfrm>
            <a:off x="2276669" y="3017218"/>
            <a:ext cx="5859625" cy="2246769"/>
          </a:xfrm>
          <a:prstGeom prst="rect">
            <a:avLst/>
          </a:prstGeom>
          <a:noFill/>
        </p:spPr>
        <p:txBody>
          <a:bodyPr wrap="square" rtlCol="0">
            <a:spAutoFit/>
          </a:bodyPr>
          <a:lstStyle/>
          <a:p>
            <a:r>
              <a:rPr lang="en-US" sz="2800" b="1" dirty="0">
                <a:latin typeface="Myriad Pro"/>
                <a:cs typeface="Myriad Pro"/>
              </a:rPr>
              <a:t>Note: Ecosystem approach can be applied </a:t>
            </a:r>
            <a:r>
              <a:rPr lang="en-US" sz="2800" b="1" dirty="0" smtClean="0">
                <a:latin typeface="Myriad Pro"/>
                <a:cs typeface="Myriad Pro"/>
              </a:rPr>
              <a:t>to any other system e.g. inland and offshore ecosystems or </a:t>
            </a:r>
            <a:r>
              <a:rPr lang="en-US" sz="2800" b="1" dirty="0">
                <a:latin typeface="Myriad Pro"/>
                <a:cs typeface="Myriad Pro"/>
              </a:rPr>
              <a:t>aquaculture systems</a:t>
            </a:r>
            <a:endParaRPr lang="en-AU" sz="2800" dirty="0"/>
          </a:p>
        </p:txBody>
      </p:sp>
    </p:spTree>
    <p:extLst>
      <p:ext uri="{BB962C8B-B14F-4D97-AF65-F5344CB8AC3E}">
        <p14:creationId xmlns:p14="http://schemas.microsoft.com/office/powerpoint/2010/main" val="3032055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38414"/>
            <a:ext cx="9144000" cy="717068"/>
          </a:xfrm>
          <a:prstGeom prst="rect">
            <a:avLst/>
          </a:prstGeom>
          <a:solidFill>
            <a:srgbClr val="FFFF00"/>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 Issues and threats</a:t>
            </a:r>
            <a:endParaRPr lang="en-US" sz="4800" b="1" dirty="0">
              <a:solidFill>
                <a:srgbClr val="0000BA"/>
              </a:solidFill>
              <a:latin typeface="Myriad Pro"/>
              <a:cs typeface="Myriad Pro"/>
            </a:endParaRPr>
          </a:p>
        </p:txBody>
      </p:sp>
      <p:sp>
        <p:nvSpPr>
          <p:cNvPr id="8" name="Title 1"/>
          <p:cNvSpPr txBox="1">
            <a:spLocks/>
          </p:cNvSpPr>
          <p:nvPr/>
        </p:nvSpPr>
        <p:spPr>
          <a:xfrm>
            <a:off x="2115512" y="-474573"/>
            <a:ext cx="6466907" cy="311650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Myriad Pro"/>
              <a:cs typeface="Myriad Pro"/>
            </a:endParaRPr>
          </a:p>
        </p:txBody>
      </p:sp>
      <p:sp>
        <p:nvSpPr>
          <p:cNvPr id="11" name="TextBox 10"/>
          <p:cNvSpPr txBox="1"/>
          <p:nvPr/>
        </p:nvSpPr>
        <p:spPr>
          <a:xfrm>
            <a:off x="8637748" y="6465988"/>
            <a:ext cx="506252" cy="369332"/>
          </a:xfrm>
          <a:prstGeom prst="rect">
            <a:avLst/>
          </a:prstGeom>
          <a:noFill/>
        </p:spPr>
        <p:txBody>
          <a:bodyPr wrap="square" rtlCol="0">
            <a:spAutoFit/>
          </a:bodyPr>
          <a:lstStyle/>
          <a:p>
            <a:fld id="{70E59D30-32EB-1449-9DD2-88F8F2CECCC8}" type="slidenum">
              <a:rPr lang="en-US" smtClean="0">
                <a:solidFill>
                  <a:srgbClr val="FFFFFF"/>
                </a:solidFill>
                <a:latin typeface="Myriad Pro"/>
                <a:cs typeface="Myriad Pro"/>
              </a:rPr>
              <a:pPr/>
              <a:t>3</a:t>
            </a:fld>
            <a:endParaRPr lang="en-US" dirty="0">
              <a:solidFill>
                <a:srgbClr val="FFFFFF"/>
              </a:solidFill>
              <a:latin typeface="Myriad Pro"/>
              <a:cs typeface="Myriad Pro"/>
            </a:endParaRPr>
          </a:p>
        </p:txBody>
      </p:sp>
      <p:sp>
        <p:nvSpPr>
          <p:cNvPr id="6" name="Title 1"/>
          <p:cNvSpPr txBox="1">
            <a:spLocks/>
          </p:cNvSpPr>
          <p:nvPr/>
        </p:nvSpPr>
        <p:spPr>
          <a:xfrm>
            <a:off x="537474" y="1764589"/>
            <a:ext cx="8255733" cy="34632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2400"/>
              </a:spcAft>
              <a:buClr>
                <a:srgbClr val="FF6600"/>
              </a:buClr>
              <a:buSzPct val="100000"/>
              <a:buFont typeface="Arial"/>
              <a:buChar char="•"/>
            </a:pPr>
            <a:r>
              <a:rPr lang="en-AU" sz="2800" dirty="0">
                <a:latin typeface="Myriad Pro"/>
                <a:cs typeface="Myriad Pro"/>
              </a:rPr>
              <a:t>Fisheries and aquatic environment are severely </a:t>
            </a:r>
            <a:r>
              <a:rPr lang="en-AU" sz="2800" dirty="0" smtClean="0">
                <a:latin typeface="Myriad Pro"/>
                <a:cs typeface="Myriad Pro"/>
              </a:rPr>
              <a:t>degraded</a:t>
            </a:r>
          </a:p>
          <a:p>
            <a:pPr marL="457200" indent="-457200" algn="l">
              <a:spcAft>
                <a:spcPts val="2400"/>
              </a:spcAft>
              <a:buClr>
                <a:srgbClr val="FF6600"/>
              </a:buClr>
              <a:buSzPct val="100000"/>
              <a:buFont typeface="Arial"/>
              <a:buChar char="•"/>
            </a:pPr>
            <a:r>
              <a:rPr lang="en-AU" sz="2800" dirty="0">
                <a:latin typeface="Myriad Pro"/>
                <a:cs typeface="Myriad Pro"/>
              </a:rPr>
              <a:t>Livelihoods and economy are </a:t>
            </a:r>
            <a:r>
              <a:rPr lang="en-AU" sz="2800" dirty="0" smtClean="0">
                <a:latin typeface="Myriad Pro"/>
                <a:cs typeface="Myriad Pro"/>
              </a:rPr>
              <a:t>threatened</a:t>
            </a:r>
          </a:p>
          <a:p>
            <a:pPr marL="457200" indent="-457200" algn="l">
              <a:spcAft>
                <a:spcPts val="2400"/>
              </a:spcAft>
              <a:buClr>
                <a:srgbClr val="FF6600"/>
              </a:buClr>
              <a:buSzPct val="100000"/>
              <a:buFont typeface="Arial"/>
              <a:buChar char="•"/>
            </a:pPr>
            <a:r>
              <a:rPr lang="en-AU" sz="2800" dirty="0">
                <a:latin typeface="Myriad Pro"/>
                <a:cs typeface="Myriad Pro"/>
              </a:rPr>
              <a:t>Many issues are inter-linked and require holistic </a:t>
            </a:r>
            <a:br>
              <a:rPr lang="en-AU" sz="2800" dirty="0">
                <a:latin typeface="Myriad Pro"/>
                <a:cs typeface="Myriad Pro"/>
              </a:rPr>
            </a:br>
            <a:r>
              <a:rPr lang="en-AU" sz="2800" dirty="0" smtClean="0">
                <a:latin typeface="Myriad Pro"/>
                <a:cs typeface="Myriad Pro"/>
              </a:rPr>
              <a:t>solutions</a:t>
            </a:r>
          </a:p>
          <a:p>
            <a:pPr marL="457200" indent="-457200" algn="l">
              <a:spcAft>
                <a:spcPts val="2400"/>
              </a:spcAft>
              <a:buClr>
                <a:srgbClr val="FF6600"/>
              </a:buClr>
              <a:buSzPct val="100000"/>
              <a:buFont typeface="Arial"/>
              <a:buChar char="•"/>
            </a:pPr>
            <a:r>
              <a:rPr lang="en-AU" sz="2800" dirty="0">
                <a:latin typeface="Myriad Pro"/>
                <a:cs typeface="Myriad Pro"/>
              </a:rPr>
              <a:t>Many issues are the result of human activities – people are central to solutions</a:t>
            </a:r>
            <a:endParaRPr lang="en-AU" sz="2800" dirty="0" smtClean="0">
              <a:latin typeface="Myriad Pro"/>
              <a:cs typeface="Myriad Pro"/>
            </a:endParaRPr>
          </a:p>
          <a:p>
            <a:pPr marL="457200" indent="-457200" algn="l">
              <a:spcAft>
                <a:spcPts val="1200"/>
              </a:spcAft>
              <a:buClr>
                <a:srgbClr val="FF6600"/>
              </a:buClr>
              <a:buSzPct val="100000"/>
              <a:buFont typeface="Arial"/>
              <a:buChar char="•"/>
            </a:pPr>
            <a:endParaRPr lang="en-AU" sz="2800" dirty="0" smtClean="0">
              <a:latin typeface="Myriad Pro"/>
              <a:cs typeface="Myriad Pro"/>
            </a:endParaRPr>
          </a:p>
          <a:p>
            <a:pPr marL="457200" indent="-457200" algn="l">
              <a:spcAft>
                <a:spcPts val="1200"/>
              </a:spcAft>
              <a:buClr>
                <a:srgbClr val="FF6600"/>
              </a:buClr>
              <a:buSzPct val="100000"/>
              <a:buFont typeface="Arial"/>
              <a:buChar char="•"/>
            </a:pPr>
            <a:endParaRPr lang="en-US" sz="2800" dirty="0">
              <a:latin typeface="Myriad Pro"/>
              <a:cs typeface="Myriad Pro"/>
            </a:endParaRPr>
          </a:p>
        </p:txBody>
      </p:sp>
    </p:spTree>
    <p:extLst>
      <p:ext uri="{BB962C8B-B14F-4D97-AF65-F5344CB8AC3E}">
        <p14:creationId xmlns:p14="http://schemas.microsoft.com/office/powerpoint/2010/main" val="1932489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5114"/>
            <a:ext cx="9144000" cy="5871837"/>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545114"/>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Group activity</a:t>
            </a:r>
            <a:endParaRPr lang="en-US" sz="4800" b="1" dirty="0">
              <a:solidFill>
                <a:srgbClr val="0000BA"/>
              </a:solidFill>
              <a:latin typeface="Myriad Pro"/>
              <a:cs typeface="Myriad Pro"/>
            </a:endParaRPr>
          </a:p>
        </p:txBody>
      </p:sp>
      <p:sp>
        <p:nvSpPr>
          <p:cNvPr id="2" name="Title 1"/>
          <p:cNvSpPr>
            <a:spLocks noGrp="1"/>
          </p:cNvSpPr>
          <p:nvPr>
            <p:ph type="ctrTitle"/>
          </p:nvPr>
        </p:nvSpPr>
        <p:spPr>
          <a:xfrm>
            <a:off x="720000" y="1941244"/>
            <a:ext cx="7917748" cy="1037567"/>
          </a:xfrm>
        </p:spPr>
        <p:txBody>
          <a:bodyPr anchor="t">
            <a:noAutofit/>
          </a:bodyPr>
          <a:lstStyle/>
          <a:p>
            <a:pPr marL="514350" indent="-514350" algn="l">
              <a:buFont typeface="+mj-lt"/>
              <a:buAutoNum type="arabicPeriod"/>
            </a:pPr>
            <a:r>
              <a:rPr lang="en-US" sz="2600" dirty="0" smtClean="0">
                <a:solidFill>
                  <a:srgbClr val="0000BA"/>
                </a:solidFill>
                <a:latin typeface="Myriad Pro"/>
                <a:cs typeface="Myriad Pro"/>
              </a:rPr>
              <a:t>Discuss threats and issues relating to your fisheries and the associated ecosystem</a:t>
            </a:r>
            <a:endParaRPr lang="en-US" sz="2600" dirty="0">
              <a:solidFill>
                <a:srgbClr val="0000BA"/>
              </a:solidFill>
              <a:latin typeface="Myriad Pro"/>
              <a:cs typeface="Myriad Pro"/>
            </a:endParaRPr>
          </a:p>
        </p:txBody>
      </p:sp>
      <p:sp>
        <p:nvSpPr>
          <p:cNvPr id="10" name="Title 1"/>
          <p:cNvSpPr txBox="1">
            <a:spLocks/>
          </p:cNvSpPr>
          <p:nvPr/>
        </p:nvSpPr>
        <p:spPr>
          <a:xfrm>
            <a:off x="720000" y="2978811"/>
            <a:ext cx="7236271" cy="103756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14350" indent="-514350" algn="l">
              <a:buFont typeface="+mj-lt"/>
              <a:buAutoNum type="arabicPeriod" startAt="2"/>
            </a:pPr>
            <a:r>
              <a:rPr lang="en-US" sz="2600" dirty="0" smtClean="0">
                <a:solidFill>
                  <a:srgbClr val="0000BA"/>
                </a:solidFill>
                <a:latin typeface="Myriad Pro"/>
                <a:cs typeface="Myriad Pro"/>
              </a:rPr>
              <a:t>Write </a:t>
            </a:r>
            <a:r>
              <a:rPr lang="en-US" sz="2600" dirty="0">
                <a:solidFill>
                  <a:srgbClr val="0000BA"/>
                </a:solidFill>
                <a:latin typeface="Myriad Pro"/>
                <a:cs typeface="Myriad Pro"/>
              </a:rPr>
              <a:t>each </a:t>
            </a:r>
            <a:r>
              <a:rPr lang="en-US" sz="2600" dirty="0" smtClean="0">
                <a:solidFill>
                  <a:srgbClr val="0000BA"/>
                </a:solidFill>
                <a:latin typeface="Myriad Pro"/>
                <a:cs typeface="Myriad Pro"/>
              </a:rPr>
              <a:t>issue/threat </a:t>
            </a:r>
            <a:r>
              <a:rPr lang="en-US" sz="2600" dirty="0">
                <a:solidFill>
                  <a:srgbClr val="0000BA"/>
                </a:solidFill>
                <a:latin typeface="Myriad Pro"/>
                <a:cs typeface="Myriad Pro"/>
              </a:rPr>
              <a:t>on a SEPARATE </a:t>
            </a:r>
            <a:r>
              <a:rPr lang="en-US" sz="2600" dirty="0" smtClean="0">
                <a:solidFill>
                  <a:srgbClr val="0000BA"/>
                </a:solidFill>
                <a:latin typeface="Myriad Pro"/>
                <a:cs typeface="Myriad Pro"/>
              </a:rPr>
              <a:t>card, think </a:t>
            </a:r>
            <a:r>
              <a:rPr lang="en-US" sz="2600" dirty="0">
                <a:solidFill>
                  <a:srgbClr val="0000BA"/>
                </a:solidFill>
                <a:latin typeface="Myriad Pro"/>
                <a:cs typeface="Myriad Pro"/>
              </a:rPr>
              <a:t>of as many as you can</a:t>
            </a:r>
            <a:br>
              <a:rPr lang="en-US" sz="2600" dirty="0">
                <a:solidFill>
                  <a:srgbClr val="0000BA"/>
                </a:solidFill>
                <a:latin typeface="Myriad Pro"/>
                <a:cs typeface="Myriad Pro"/>
              </a:rPr>
            </a:br>
            <a:endParaRPr lang="en-US" sz="2600" dirty="0">
              <a:solidFill>
                <a:srgbClr val="0000BA"/>
              </a:solidFill>
              <a:latin typeface="Myriad Pro"/>
              <a:cs typeface="Myriad Pro"/>
            </a:endParaRPr>
          </a:p>
        </p:txBody>
      </p:sp>
      <p:sp>
        <p:nvSpPr>
          <p:cNvPr id="11" name="Title 1"/>
          <p:cNvSpPr txBox="1">
            <a:spLocks/>
          </p:cNvSpPr>
          <p:nvPr/>
        </p:nvSpPr>
        <p:spPr>
          <a:xfrm>
            <a:off x="720000" y="4016379"/>
            <a:ext cx="8424000" cy="62034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14350" indent="-514350" algn="l">
              <a:buFont typeface="+mj-lt"/>
              <a:buAutoNum type="arabicPeriod" startAt="3"/>
            </a:pPr>
            <a:r>
              <a:rPr lang="en-US" sz="2600" dirty="0" smtClean="0">
                <a:solidFill>
                  <a:srgbClr val="0000BA"/>
                </a:solidFill>
                <a:latin typeface="Myriad Pro"/>
                <a:cs typeface="Myriad Pro"/>
              </a:rPr>
              <a:t>Place </a:t>
            </a:r>
            <a:r>
              <a:rPr lang="en-US" sz="2600" dirty="0">
                <a:solidFill>
                  <a:srgbClr val="0000BA"/>
                </a:solidFill>
                <a:latin typeface="Myriad Pro"/>
                <a:cs typeface="Myriad Pro"/>
              </a:rPr>
              <a:t>the cards on the </a:t>
            </a:r>
            <a:r>
              <a:rPr lang="en-US" sz="2600" dirty="0" smtClean="0">
                <a:solidFill>
                  <a:srgbClr val="0000BA"/>
                </a:solidFill>
                <a:latin typeface="Myriad Pro"/>
                <a:cs typeface="Myriad Pro"/>
              </a:rPr>
              <a:t>flipchart</a:t>
            </a:r>
            <a:endParaRPr lang="en-US" sz="2600" dirty="0">
              <a:solidFill>
                <a:srgbClr val="0000BA"/>
              </a:solidFill>
              <a:latin typeface="Myriad Pro"/>
              <a:cs typeface="Myriad Pro"/>
            </a:endParaRPr>
          </a:p>
        </p:txBody>
      </p:sp>
      <p:sp>
        <p:nvSpPr>
          <p:cNvPr id="12" name="Title 1"/>
          <p:cNvSpPr txBox="1">
            <a:spLocks/>
          </p:cNvSpPr>
          <p:nvPr/>
        </p:nvSpPr>
        <p:spPr>
          <a:xfrm>
            <a:off x="720000" y="4507833"/>
            <a:ext cx="8424000" cy="195632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1200"/>
              </a:spcAft>
              <a:buClr>
                <a:srgbClr val="FF6600"/>
              </a:buClr>
              <a:buSzPct val="150000"/>
            </a:pPr>
            <a:r>
              <a:rPr lang="en-US" sz="2600" dirty="0" smtClean="0">
                <a:solidFill>
                  <a:srgbClr val="0000BA"/>
                </a:solidFill>
                <a:latin typeface="Myriad Pro"/>
                <a:cs typeface="Myriad Pro"/>
              </a:rPr>
              <a:t>4.</a:t>
            </a:r>
            <a:r>
              <a:rPr lang="en-US" sz="2600" dirty="0" smtClean="0">
                <a:latin typeface="Myriad Pro"/>
                <a:cs typeface="Myriad Pro"/>
              </a:rPr>
              <a:t>   </a:t>
            </a:r>
            <a:r>
              <a:rPr lang="en-US" sz="2600" dirty="0" smtClean="0">
                <a:solidFill>
                  <a:srgbClr val="0000BA"/>
                </a:solidFill>
                <a:latin typeface="Myriad Pro"/>
                <a:cs typeface="Myriad Pro"/>
              </a:rPr>
              <a:t>Sort </a:t>
            </a:r>
            <a:r>
              <a:rPr lang="en-US" sz="2600" dirty="0">
                <a:solidFill>
                  <a:srgbClr val="0000BA"/>
                </a:solidFill>
                <a:latin typeface="Myriad Pro"/>
                <a:cs typeface="Myriad Pro"/>
              </a:rPr>
              <a:t>the threats and issues identified earlier </a:t>
            </a:r>
            <a:r>
              <a:rPr lang="en-US" sz="2600" dirty="0" smtClean="0">
                <a:solidFill>
                  <a:srgbClr val="0000BA"/>
                </a:solidFill>
                <a:latin typeface="Myriad Pro"/>
                <a:cs typeface="Myriad Pro"/>
              </a:rPr>
              <a:t>into</a:t>
            </a:r>
            <a:r>
              <a:rPr lang="en-US" sz="2600" dirty="0">
                <a:solidFill>
                  <a:srgbClr val="0000BA"/>
                </a:solidFill>
                <a:latin typeface="Myriad Pro"/>
                <a:cs typeface="Myriad Pro"/>
              </a:rPr>
              <a:t>:</a:t>
            </a:r>
          </a:p>
          <a:p>
            <a:pPr marL="457200" indent="-457200" algn="l">
              <a:spcAft>
                <a:spcPts val="1200"/>
              </a:spcAft>
              <a:buClr>
                <a:srgbClr val="FF6600"/>
              </a:buClr>
              <a:buSzPct val="100000"/>
              <a:buFont typeface="Arial" panose="020B0604020202020204" pitchFamily="34" charset="0"/>
              <a:buChar char="•"/>
            </a:pPr>
            <a:r>
              <a:rPr lang="en-US" sz="2000" dirty="0" smtClean="0">
                <a:solidFill>
                  <a:srgbClr val="0000BA"/>
                </a:solidFill>
                <a:latin typeface="Myriad Pro"/>
                <a:cs typeface="Myriad Pro"/>
              </a:rPr>
              <a:t>Those </a:t>
            </a:r>
            <a:r>
              <a:rPr lang="en-US" sz="2000" dirty="0">
                <a:solidFill>
                  <a:srgbClr val="0000BA"/>
                </a:solidFill>
                <a:latin typeface="Myriad Pro"/>
                <a:cs typeface="Myriad Pro"/>
              </a:rPr>
              <a:t>that can be addressed by existing fisheries </a:t>
            </a:r>
            <a:r>
              <a:rPr lang="en-US" sz="2000" dirty="0" smtClean="0">
                <a:solidFill>
                  <a:srgbClr val="0000BA"/>
                </a:solidFill>
                <a:latin typeface="Myriad Pro"/>
                <a:cs typeface="Myriad Pro"/>
              </a:rPr>
              <a:t>management</a:t>
            </a:r>
          </a:p>
          <a:p>
            <a:pPr marL="457200" indent="-457200" algn="l">
              <a:spcAft>
                <a:spcPts val="1200"/>
              </a:spcAft>
              <a:buClr>
                <a:srgbClr val="FF6600"/>
              </a:buClr>
              <a:buSzPct val="100000"/>
              <a:buFont typeface="Arial" panose="020B0604020202020204" pitchFamily="34" charset="0"/>
              <a:buChar char="•"/>
            </a:pPr>
            <a:r>
              <a:rPr lang="en-US" sz="2000" dirty="0" smtClean="0">
                <a:solidFill>
                  <a:srgbClr val="0000BA"/>
                </a:solidFill>
                <a:latin typeface="Myriad Pro"/>
                <a:cs typeface="Myriad Pro"/>
              </a:rPr>
              <a:t>Those that can addressed through collaboration with other ministries</a:t>
            </a:r>
            <a:endParaRPr lang="en-US" sz="2000" dirty="0">
              <a:solidFill>
                <a:srgbClr val="0000BA"/>
              </a:solidFill>
              <a:latin typeface="Myriad Pro"/>
              <a:cs typeface="Myriad Pro"/>
            </a:endParaRPr>
          </a:p>
          <a:p>
            <a:pPr marL="457200" indent="-457200" algn="l">
              <a:spcAft>
                <a:spcPts val="1200"/>
              </a:spcAft>
              <a:buClr>
                <a:srgbClr val="FF6600"/>
              </a:buClr>
              <a:buSzPct val="100000"/>
              <a:buFont typeface="Arial"/>
              <a:buChar char="•"/>
            </a:pPr>
            <a:r>
              <a:rPr lang="en-US" sz="2000" dirty="0" smtClean="0">
                <a:solidFill>
                  <a:srgbClr val="0000BA"/>
                </a:solidFill>
                <a:latin typeface="Myriad Pro"/>
                <a:cs typeface="Myriad Pro"/>
              </a:rPr>
              <a:t>Others </a:t>
            </a:r>
            <a:endParaRPr lang="en-US" sz="2000" dirty="0">
              <a:solidFill>
                <a:srgbClr val="0000BA"/>
              </a:solidFill>
              <a:latin typeface="Myriad Pro"/>
              <a:cs typeface="Myriad Pro"/>
            </a:endParaRPr>
          </a:p>
          <a:p>
            <a:pPr marL="514350" indent="-514350" algn="l">
              <a:buFont typeface="+mj-lt"/>
              <a:buAutoNum type="arabicPeriod" startAt="4"/>
            </a:pPr>
            <a:endParaRPr lang="en-US" sz="2800" dirty="0" smtClean="0">
              <a:solidFill>
                <a:srgbClr val="0000BA"/>
              </a:solidFill>
              <a:latin typeface="Myriad Pro"/>
              <a:cs typeface="Myriad Pro"/>
            </a:endParaRPr>
          </a:p>
        </p:txBody>
      </p:sp>
      <p:sp>
        <p:nvSpPr>
          <p:cNvPr id="9" name="TextBox 8"/>
          <p:cNvSpPr txBox="1"/>
          <p:nvPr/>
        </p:nvSpPr>
        <p:spPr>
          <a:xfrm>
            <a:off x="8637748" y="645576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4</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2257909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74460" y="1288612"/>
            <a:ext cx="7846339" cy="211498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1200"/>
              </a:spcAft>
              <a:buClr>
                <a:srgbClr val="FF6600"/>
              </a:buClr>
              <a:buSzPct val="150000"/>
            </a:pPr>
            <a:r>
              <a:rPr lang="en-US" sz="2800" dirty="0" smtClean="0">
                <a:latin typeface="Myriad Pro"/>
                <a:cs typeface="Myriad Pro"/>
              </a:rPr>
              <a:t>The many threats and issues identified require management to: </a:t>
            </a:r>
          </a:p>
          <a:p>
            <a:pPr marL="457200" indent="-457200" algn="l">
              <a:spcAft>
                <a:spcPts val="1200"/>
              </a:spcAft>
              <a:buClr>
                <a:srgbClr val="FF6600"/>
              </a:buClr>
              <a:buSzPct val="150000"/>
              <a:buFont typeface="Arial" panose="020B0604020202020204" pitchFamily="34" charset="0"/>
              <a:buChar char="•"/>
            </a:pPr>
            <a:r>
              <a:rPr lang="en-US" sz="2800" dirty="0" smtClean="0">
                <a:latin typeface="Myriad Pro"/>
                <a:cs typeface="Myriad Pro"/>
              </a:rPr>
              <a:t>minimize their impact and</a:t>
            </a:r>
          </a:p>
          <a:p>
            <a:pPr marL="457200" indent="-457200" algn="l">
              <a:spcAft>
                <a:spcPts val="1200"/>
              </a:spcAft>
              <a:buClr>
                <a:srgbClr val="FF6600"/>
              </a:buClr>
              <a:buSzPct val="150000"/>
              <a:buFont typeface="Arial" panose="020B0604020202020204" pitchFamily="34" charset="0"/>
              <a:buChar char="•"/>
            </a:pPr>
            <a:r>
              <a:rPr lang="en-US" sz="2800" dirty="0" smtClean="0">
                <a:latin typeface="Myriad Pro"/>
                <a:cs typeface="Myriad Pro"/>
              </a:rPr>
              <a:t>improve the benefits to society </a:t>
            </a:r>
          </a:p>
          <a:p>
            <a:pPr algn="l">
              <a:spcAft>
                <a:spcPts val="1200"/>
              </a:spcAft>
              <a:buClr>
                <a:srgbClr val="FF6600"/>
              </a:buClr>
              <a:buSzPct val="150000"/>
            </a:pPr>
            <a:endParaRPr lang="en-US" sz="2800" dirty="0" smtClean="0">
              <a:latin typeface="Myriad Pro"/>
              <a:cs typeface="Myriad Pro"/>
            </a:endParaRPr>
          </a:p>
          <a:p>
            <a:pPr algn="l">
              <a:spcAft>
                <a:spcPts val="1200"/>
              </a:spcAft>
              <a:buClr>
                <a:srgbClr val="FF6600"/>
              </a:buClr>
              <a:buSzPct val="150000"/>
            </a:pPr>
            <a:endParaRPr lang="en-US" sz="2800" dirty="0">
              <a:latin typeface="Myriad Pro"/>
              <a:cs typeface="Myriad Pro"/>
            </a:endParaRPr>
          </a:p>
        </p:txBody>
      </p:sp>
      <p:sp>
        <p:nvSpPr>
          <p:cNvPr id="10" name="Rounded Rectangle 9"/>
          <p:cNvSpPr/>
          <p:nvPr/>
        </p:nvSpPr>
        <p:spPr>
          <a:xfrm>
            <a:off x="792230" y="3447141"/>
            <a:ext cx="7845517" cy="2838173"/>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AU" sz="2400" dirty="0" smtClean="0">
              <a:latin typeface="Myriad Pro"/>
              <a:cs typeface="Myriad Pro"/>
            </a:endParaRPr>
          </a:p>
          <a:p>
            <a:pPr>
              <a:spcBef>
                <a:spcPts val="1800"/>
              </a:spcBef>
              <a:spcAft>
                <a:spcPts val="1200"/>
              </a:spcAft>
            </a:pPr>
            <a:r>
              <a:rPr lang="en-AU" sz="3200" dirty="0" smtClean="0">
                <a:solidFill>
                  <a:srgbClr val="FFFFFF"/>
                </a:solidFill>
                <a:latin typeface="Myriad Pro"/>
                <a:cs typeface="Myriad Pro"/>
              </a:rPr>
              <a:t>Fisheries management: “</a:t>
            </a:r>
            <a:r>
              <a:rPr lang="en-US" sz="3200" dirty="0">
                <a:latin typeface="Myriad Pro"/>
                <a:cs typeface="Myriad Pro"/>
              </a:rPr>
              <a:t>An integrated process </a:t>
            </a:r>
            <a:r>
              <a:rPr lang="en-US" sz="3200" dirty="0" smtClean="0">
                <a:latin typeface="Myriad Pro"/>
                <a:cs typeface="Myriad Pro"/>
              </a:rPr>
              <a:t>that aims to </a:t>
            </a:r>
            <a:r>
              <a:rPr lang="en-US" sz="3200" dirty="0">
                <a:latin typeface="Myriad Pro"/>
                <a:cs typeface="Myriad Pro"/>
              </a:rPr>
              <a:t>improve the benefits that society receives from harvesting </a:t>
            </a:r>
            <a:r>
              <a:rPr lang="en-US" sz="3200" dirty="0" smtClean="0">
                <a:latin typeface="Myriad Pro"/>
                <a:cs typeface="Myriad Pro"/>
              </a:rPr>
              <a:t>fish.</a:t>
            </a:r>
            <a:r>
              <a:rPr lang="en-AU" sz="3200" dirty="0" smtClean="0">
                <a:solidFill>
                  <a:srgbClr val="FFFFFF"/>
                </a:solidFill>
                <a:latin typeface="Myriad Pro"/>
                <a:cs typeface="Myriad Pro"/>
              </a:rPr>
              <a:t>” </a:t>
            </a:r>
          </a:p>
          <a:p>
            <a:pPr algn="r">
              <a:spcBef>
                <a:spcPts val="1800"/>
              </a:spcBef>
              <a:spcAft>
                <a:spcPts val="1200"/>
              </a:spcAft>
            </a:pPr>
            <a:r>
              <a:rPr lang="en-AU" sz="2400" dirty="0" smtClean="0">
                <a:solidFill>
                  <a:srgbClr val="FFFFFF"/>
                </a:solidFill>
                <a:latin typeface="Myriad Pro"/>
                <a:cs typeface="Myriad Pro"/>
              </a:rPr>
              <a:t>Adapted from FAO</a:t>
            </a:r>
            <a:r>
              <a:rPr lang="en-AU" sz="2400" dirty="0" smtClean="0">
                <a:solidFill>
                  <a:schemeClr val="tx1"/>
                </a:solidFill>
                <a:latin typeface="Myriad Pro"/>
                <a:cs typeface="Myriad Pro"/>
              </a:rPr>
              <a:t>                                      </a:t>
            </a:r>
          </a:p>
          <a:p>
            <a:pPr algn="ctr"/>
            <a:endParaRPr lang="en-AU" dirty="0"/>
          </a:p>
        </p:txBody>
      </p:sp>
      <p:sp>
        <p:nvSpPr>
          <p:cNvPr id="7" name="Title 1"/>
          <p:cNvSpPr txBox="1">
            <a:spLocks/>
          </p:cNvSpPr>
          <p:nvPr/>
        </p:nvSpPr>
        <p:spPr>
          <a:xfrm>
            <a:off x="685800" y="562022"/>
            <a:ext cx="8458200" cy="10274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Management</a:t>
            </a:r>
            <a:endParaRPr lang="en-US" sz="4800" b="1" dirty="0">
              <a:solidFill>
                <a:srgbClr val="0000BA"/>
              </a:solidFill>
              <a:latin typeface="Myriad Pro"/>
              <a:cs typeface="Myriad Pro"/>
            </a:endParaRPr>
          </a:p>
        </p:txBody>
      </p:sp>
      <p:sp>
        <p:nvSpPr>
          <p:cNvPr id="4" name="TextBox 3"/>
          <p:cNvSpPr txBox="1"/>
          <p:nvPr/>
        </p:nvSpPr>
        <p:spPr>
          <a:xfrm>
            <a:off x="8637748" y="6454648"/>
            <a:ext cx="506252" cy="369332"/>
          </a:xfrm>
          <a:prstGeom prst="rect">
            <a:avLst/>
          </a:prstGeom>
          <a:noFill/>
        </p:spPr>
        <p:txBody>
          <a:bodyPr wrap="square" rtlCol="0">
            <a:spAutoFit/>
          </a:bodyPr>
          <a:lstStyle/>
          <a:p>
            <a:fld id="{70E59D30-32EB-1449-9DD2-88F8F2CECCC8}" type="slidenum">
              <a:rPr lang="en-US" smtClean="0">
                <a:solidFill>
                  <a:srgbClr val="FFFFFF"/>
                </a:solidFill>
                <a:latin typeface="Myriad Pro"/>
                <a:cs typeface="Myriad Pro"/>
              </a:rPr>
              <a:pPr/>
              <a:t>5</a:t>
            </a:fld>
            <a:endParaRPr lang="en-US" dirty="0">
              <a:solidFill>
                <a:srgbClr val="FFFFFF"/>
              </a:solidFill>
              <a:latin typeface="Myriad Pro"/>
              <a:cs typeface="Myriad Pro"/>
            </a:endParaRPr>
          </a:p>
        </p:txBody>
      </p:sp>
    </p:spTree>
    <p:extLst>
      <p:ext uri="{BB962C8B-B14F-4D97-AF65-F5344CB8AC3E}">
        <p14:creationId xmlns:p14="http://schemas.microsoft.com/office/powerpoint/2010/main" val="303998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7375"/>
            <a:ext cx="9144000" cy="5824039"/>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8637748" y="6465988"/>
            <a:ext cx="506252" cy="369332"/>
          </a:xfrm>
          <a:prstGeom prst="rect">
            <a:avLst/>
          </a:prstGeom>
          <a:noFill/>
        </p:spPr>
        <p:txBody>
          <a:bodyPr wrap="square" rtlCol="0">
            <a:spAutoFit/>
          </a:bodyPr>
          <a:lstStyle/>
          <a:p>
            <a:fld id="{70E59D30-32EB-1449-9DD2-88F8F2CECCC8}" type="slidenum">
              <a:rPr lang="en-US" smtClean="0">
                <a:solidFill>
                  <a:srgbClr val="FFFFFF"/>
                </a:solidFill>
                <a:latin typeface="Myriad Pro"/>
                <a:cs typeface="Myriad Pro"/>
              </a:rPr>
              <a:pPr/>
              <a:t>6</a:t>
            </a:fld>
            <a:endParaRPr lang="en-US" dirty="0">
              <a:solidFill>
                <a:srgbClr val="FFFFFF"/>
              </a:solidFill>
              <a:latin typeface="Myriad Pro"/>
              <a:cs typeface="Myriad Pro"/>
            </a:endParaRPr>
          </a:p>
        </p:txBody>
      </p:sp>
      <p:sp>
        <p:nvSpPr>
          <p:cNvPr id="9" name="Title 1"/>
          <p:cNvSpPr txBox="1">
            <a:spLocks/>
          </p:cNvSpPr>
          <p:nvPr/>
        </p:nvSpPr>
        <p:spPr>
          <a:xfrm>
            <a:off x="685800" y="973378"/>
            <a:ext cx="8458200" cy="10274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Activity</a:t>
            </a:r>
            <a:endParaRPr lang="en-US" sz="4800" b="1" dirty="0">
              <a:solidFill>
                <a:srgbClr val="0000BA"/>
              </a:solidFill>
              <a:latin typeface="Myriad Pro"/>
              <a:cs typeface="Myriad Pro"/>
            </a:endParaRPr>
          </a:p>
        </p:txBody>
      </p:sp>
      <p:sp>
        <p:nvSpPr>
          <p:cNvPr id="10" name="Title 1"/>
          <p:cNvSpPr txBox="1">
            <a:spLocks/>
          </p:cNvSpPr>
          <p:nvPr/>
        </p:nvSpPr>
        <p:spPr>
          <a:xfrm>
            <a:off x="685800" y="2044284"/>
            <a:ext cx="8124825" cy="370938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Clr>
                <a:srgbClr val="FF6600"/>
              </a:buClr>
              <a:buSzPct val="100000"/>
              <a:buFont typeface="Arial" panose="020B0604020202020204" pitchFamily="34" charset="0"/>
              <a:buChar char="•"/>
            </a:pPr>
            <a:r>
              <a:rPr lang="en-US" sz="2800" dirty="0" smtClean="0">
                <a:solidFill>
                  <a:srgbClr val="0000BA"/>
                </a:solidFill>
                <a:latin typeface="Myriad Pro"/>
                <a:cs typeface="Myriad Pro"/>
              </a:rPr>
              <a:t>Can all of the threats and issues identified be addressed through fisheries management? </a:t>
            </a:r>
          </a:p>
          <a:p>
            <a:pPr marL="457200" indent="-457200" algn="l">
              <a:spcAft>
                <a:spcPts val="1200"/>
              </a:spcAft>
              <a:buClr>
                <a:srgbClr val="FF6600"/>
              </a:buClr>
              <a:buSzPct val="100000"/>
              <a:buFont typeface="Arial" panose="020B0604020202020204" pitchFamily="34" charset="0"/>
              <a:buChar char="•"/>
            </a:pPr>
            <a:r>
              <a:rPr lang="en-US" sz="2800" dirty="0" smtClean="0">
                <a:solidFill>
                  <a:srgbClr val="0000BA"/>
                </a:solidFill>
                <a:latin typeface="Myriad Pro"/>
                <a:cs typeface="Myriad Pro"/>
              </a:rPr>
              <a:t>If not, what is needed to address them? </a:t>
            </a:r>
          </a:p>
          <a:p>
            <a:pPr algn="l">
              <a:spcAft>
                <a:spcPts val="1200"/>
              </a:spcAft>
              <a:buClr>
                <a:srgbClr val="FF6600"/>
              </a:buClr>
              <a:buSzPct val="150000"/>
            </a:pPr>
            <a:endParaRPr lang="en-US" sz="2800" dirty="0">
              <a:solidFill>
                <a:srgbClr val="0000BA"/>
              </a:solidFill>
              <a:latin typeface="Myriad Pro"/>
              <a:cs typeface="Myriad Pro"/>
            </a:endParaRPr>
          </a:p>
        </p:txBody>
      </p:sp>
    </p:spTree>
    <p:extLst>
      <p:ext uri="{BB962C8B-B14F-4D97-AF65-F5344CB8AC3E}">
        <p14:creationId xmlns:p14="http://schemas.microsoft.com/office/powerpoint/2010/main" val="596061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7568" y="6465988"/>
            <a:ext cx="506252" cy="369332"/>
          </a:xfrm>
          <a:prstGeom prst="rect">
            <a:avLst/>
          </a:prstGeom>
          <a:noFill/>
        </p:spPr>
        <p:txBody>
          <a:bodyPr wrap="square" rtlCol="0">
            <a:spAutoFit/>
          </a:bodyPr>
          <a:lstStyle/>
          <a:p>
            <a:fld id="{70E59D30-32EB-1449-9DD2-88F8F2CECCC8}" type="slidenum">
              <a:rPr lang="en-US" smtClean="0">
                <a:solidFill>
                  <a:srgbClr val="FFFFFF"/>
                </a:solidFill>
                <a:latin typeface="Myriad Pro"/>
                <a:cs typeface="Myriad Pro"/>
              </a:rPr>
              <a:pPr/>
              <a:t>7</a:t>
            </a:fld>
            <a:endParaRPr lang="en-US" dirty="0">
              <a:solidFill>
                <a:srgbClr val="FFFFFF"/>
              </a:solidFill>
              <a:latin typeface="Myriad Pro"/>
              <a:cs typeface="Myriad Pro"/>
            </a:endParaRPr>
          </a:p>
        </p:txBody>
      </p:sp>
      <p:sp>
        <p:nvSpPr>
          <p:cNvPr id="8" name="Title 1"/>
          <p:cNvSpPr txBox="1">
            <a:spLocks/>
          </p:cNvSpPr>
          <p:nvPr/>
        </p:nvSpPr>
        <p:spPr>
          <a:xfrm>
            <a:off x="381835" y="2434590"/>
            <a:ext cx="8255733" cy="34632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Clr>
                <a:srgbClr val="FF6600"/>
              </a:buClr>
              <a:buSzPct val="100000"/>
              <a:buFont typeface="Arial"/>
              <a:buChar char="•"/>
            </a:pPr>
            <a:r>
              <a:rPr lang="en-US" sz="2800" dirty="0">
                <a:latin typeface="Myriad Pro"/>
                <a:cs typeface="Myriad Pro"/>
              </a:rPr>
              <a:t>Fishery resources are seriously degraded in the </a:t>
            </a:r>
            <a:r>
              <a:rPr lang="en-US" sz="2800" dirty="0" smtClean="0">
                <a:latin typeface="Myriad Pro"/>
                <a:cs typeface="Myriad Pro"/>
              </a:rPr>
              <a:t>country with many issues</a:t>
            </a:r>
            <a:endParaRPr lang="en-US" sz="2800" dirty="0">
              <a:latin typeface="Myriad Pro"/>
              <a:cs typeface="Myriad Pro"/>
            </a:endParaRPr>
          </a:p>
          <a:p>
            <a:pPr marL="457200" indent="-457200" algn="l">
              <a:spcAft>
                <a:spcPts val="1200"/>
              </a:spcAft>
              <a:buClr>
                <a:srgbClr val="FF6600"/>
              </a:buClr>
              <a:buSzPct val="100000"/>
              <a:buFont typeface="Arial"/>
              <a:buChar char="•"/>
            </a:pPr>
            <a:r>
              <a:rPr lang="en-US" sz="2800" dirty="0" smtClean="0">
                <a:latin typeface="Myriad Pro"/>
                <a:cs typeface="Myriad Pro"/>
              </a:rPr>
              <a:t>Existing </a:t>
            </a:r>
            <a:r>
              <a:rPr lang="en-US" sz="2800" dirty="0">
                <a:latin typeface="Myriad Pro"/>
                <a:cs typeface="Myriad Pro"/>
              </a:rPr>
              <a:t>fisheries management does not cover </a:t>
            </a:r>
            <a:r>
              <a:rPr lang="en-US" sz="2800" dirty="0" smtClean="0">
                <a:latin typeface="Myriad Pro"/>
                <a:cs typeface="Myriad Pro"/>
              </a:rPr>
              <a:t>all </a:t>
            </a:r>
            <a:r>
              <a:rPr lang="en-US" sz="2800" dirty="0">
                <a:latin typeface="Myriad Pro"/>
                <a:cs typeface="Myriad Pro"/>
              </a:rPr>
              <a:t>threats and issues and can often fail</a:t>
            </a:r>
          </a:p>
          <a:p>
            <a:pPr marL="457200" indent="-457200" algn="l">
              <a:spcAft>
                <a:spcPts val="1200"/>
              </a:spcAft>
              <a:buClr>
                <a:srgbClr val="FF6600"/>
              </a:buClr>
              <a:buSzPct val="100000"/>
              <a:buFont typeface="Arial"/>
              <a:buChar char="•"/>
            </a:pPr>
            <a:r>
              <a:rPr lang="en-US" sz="2800" dirty="0" smtClean="0">
                <a:latin typeface="Myriad Pro"/>
                <a:cs typeface="Myriad Pro"/>
              </a:rPr>
              <a:t>A broader </a:t>
            </a:r>
            <a:r>
              <a:rPr lang="en-US" sz="2800" dirty="0">
                <a:latin typeface="Myriad Pro"/>
                <a:cs typeface="Myriad Pro"/>
              </a:rPr>
              <a:t>and more inclusive </a:t>
            </a:r>
            <a:r>
              <a:rPr lang="en-US" sz="2800" dirty="0" smtClean="0">
                <a:latin typeface="Myriad Pro"/>
                <a:cs typeface="Myriad Pro"/>
              </a:rPr>
              <a:t>approach is needed that expands on existing management</a:t>
            </a:r>
            <a:endParaRPr lang="en-US" sz="2800" dirty="0">
              <a:latin typeface="Myriad Pro"/>
              <a:cs typeface="Myriad Pro"/>
            </a:endParaRPr>
          </a:p>
        </p:txBody>
      </p:sp>
      <p:sp>
        <p:nvSpPr>
          <p:cNvPr id="5" name="Title 1"/>
          <p:cNvSpPr txBox="1">
            <a:spLocks/>
          </p:cNvSpPr>
          <p:nvPr/>
        </p:nvSpPr>
        <p:spPr>
          <a:xfrm>
            <a:off x="381835" y="733186"/>
            <a:ext cx="9286875" cy="121244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0000BA"/>
                </a:solidFill>
                <a:latin typeface="Myriad Pro"/>
                <a:cs typeface="Myriad Pro"/>
              </a:rPr>
              <a:t>Considerations about existing </a:t>
            </a:r>
          </a:p>
          <a:p>
            <a:pPr algn="l"/>
            <a:r>
              <a:rPr lang="en-US" sz="4000" b="1" dirty="0" smtClean="0">
                <a:solidFill>
                  <a:srgbClr val="0000BA"/>
                </a:solidFill>
                <a:latin typeface="Myriad Pro"/>
                <a:cs typeface="Myriad Pro"/>
              </a:rPr>
              <a:t>fisheries management</a:t>
            </a:r>
            <a:endParaRPr lang="en-US" sz="4000" b="1" dirty="0">
              <a:solidFill>
                <a:srgbClr val="0000BA"/>
              </a:solidFill>
              <a:latin typeface="Myriad Pro"/>
              <a:cs typeface="Myriad Pro"/>
            </a:endParaRPr>
          </a:p>
        </p:txBody>
      </p:sp>
    </p:spTree>
    <p:extLst>
      <p:ext uri="{BB962C8B-B14F-4D97-AF65-F5344CB8AC3E}">
        <p14:creationId xmlns:p14="http://schemas.microsoft.com/office/powerpoint/2010/main" val="247076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txBox="1">
            <a:spLocks/>
          </p:cNvSpPr>
          <p:nvPr/>
        </p:nvSpPr>
        <p:spPr bwMode="auto">
          <a:xfrm>
            <a:off x="2552005" y="2040407"/>
            <a:ext cx="5972870" cy="4077289"/>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3000"/>
              </a:spcAft>
              <a:buClr>
                <a:srgbClr val="FF6600"/>
              </a:buClr>
              <a:buFont typeface="Arial" panose="020B0604020202020204" pitchFamily="34" charset="0"/>
              <a:buChar char="•"/>
              <a:defRPr/>
            </a:pPr>
            <a:r>
              <a:rPr lang="en-AU" sz="2400" b="1" dirty="0" smtClean="0">
                <a:latin typeface="Myriad Pro"/>
                <a:cs typeface="Myriad Pro"/>
              </a:rPr>
              <a:t>Well-governed fisheries sector</a:t>
            </a:r>
          </a:p>
          <a:p>
            <a:pPr marL="228600" indent="-228600">
              <a:spcAft>
                <a:spcPts val="3000"/>
              </a:spcAft>
              <a:buClr>
                <a:srgbClr val="FF6600"/>
              </a:buClr>
              <a:buFont typeface="Arial" panose="020B0604020202020204" pitchFamily="34" charset="0"/>
              <a:buChar char="•"/>
              <a:defRPr/>
            </a:pPr>
            <a:r>
              <a:rPr lang="en-AU" sz="2400" b="1" dirty="0" smtClean="0">
                <a:latin typeface="Myriad Pro"/>
                <a:cs typeface="Myriad Pro"/>
              </a:rPr>
              <a:t>Abundant fisheries resources</a:t>
            </a:r>
          </a:p>
          <a:p>
            <a:pPr marL="228600" indent="-228600">
              <a:spcAft>
                <a:spcPts val="3000"/>
              </a:spcAft>
              <a:buClr>
                <a:srgbClr val="FF6600"/>
              </a:buClr>
              <a:buFont typeface="Arial" panose="020B0604020202020204" pitchFamily="34" charset="0"/>
              <a:buChar char="•"/>
              <a:defRPr/>
            </a:pPr>
            <a:r>
              <a:rPr lang="en-AU" sz="2400" b="1" dirty="0" smtClean="0">
                <a:latin typeface="Myriad Pro"/>
                <a:cs typeface="Myriad Pro"/>
              </a:rPr>
              <a:t>Healthy environment and habitats</a:t>
            </a:r>
          </a:p>
          <a:p>
            <a:pPr marL="228600" indent="-228600">
              <a:spcAft>
                <a:spcPts val="3000"/>
              </a:spcAft>
              <a:buClr>
                <a:srgbClr val="FF6600"/>
              </a:buClr>
              <a:buFont typeface="Arial" panose="020B0604020202020204" pitchFamily="34" charset="0"/>
              <a:buChar char="•"/>
              <a:defRPr/>
            </a:pPr>
            <a:r>
              <a:rPr lang="en-AU" sz="2400" b="1" dirty="0" smtClean="0">
                <a:latin typeface="Myriad Pro"/>
                <a:cs typeface="Myriad Pro"/>
              </a:rPr>
              <a:t>Increased jobs, profits, and improved economy</a:t>
            </a:r>
          </a:p>
          <a:p>
            <a:pPr marL="228600" indent="-228600">
              <a:spcAft>
                <a:spcPts val="3000"/>
              </a:spcAft>
              <a:buClr>
                <a:srgbClr val="FF6600"/>
              </a:buClr>
              <a:buFont typeface="Arial" panose="020B0604020202020204" pitchFamily="34" charset="0"/>
              <a:buChar char="•"/>
              <a:defRPr/>
            </a:pPr>
            <a:r>
              <a:rPr lang="en-AU" sz="2400" b="1" dirty="0" smtClean="0">
                <a:latin typeface="Myriad Pro"/>
                <a:cs typeface="Myriad Pro"/>
              </a:rPr>
              <a:t>Improved human health and prosperity</a:t>
            </a:r>
          </a:p>
        </p:txBody>
      </p:sp>
      <p:pic>
        <p:nvPicPr>
          <p:cNvPr id="3" name="Picture 2" descr="1.Fish Market Kendari.jpg"/>
          <p:cNvPicPr>
            <a:picLocks noChangeAspect="1"/>
          </p:cNvPicPr>
          <p:nvPr/>
        </p:nvPicPr>
        <p:blipFill rotWithShape="1">
          <a:blip r:embed="rId3" cstate="print">
            <a:extLst>
              <a:ext uri="{28A0092B-C50C-407E-A947-70E740481C1C}">
                <a14:useLocalDpi xmlns:a14="http://schemas.microsoft.com/office/drawing/2010/main"/>
              </a:ext>
            </a:extLst>
          </a:blip>
          <a:srcRect b="18284"/>
          <a:stretch/>
        </p:blipFill>
        <p:spPr>
          <a:xfrm flipH="1">
            <a:off x="63906" y="650873"/>
            <a:ext cx="1828800" cy="2008190"/>
          </a:xfrm>
          <a:prstGeom prst="rect">
            <a:avLst/>
          </a:prstGeom>
        </p:spPr>
      </p:pic>
      <p:pic>
        <p:nvPicPr>
          <p:cNvPr id="4" name="Picture 3" descr="2.Biking.jpg"/>
          <p:cNvPicPr>
            <a:picLocks noChangeAspect="1"/>
          </p:cNvPicPr>
          <p:nvPr/>
        </p:nvPicPr>
        <p:blipFill rotWithShape="1">
          <a:blip r:embed="rId4" cstate="print">
            <a:extLst>
              <a:ext uri="{28A0092B-C50C-407E-A947-70E740481C1C}">
                <a14:useLocalDpi xmlns:a14="http://schemas.microsoft.com/office/drawing/2010/main"/>
              </a:ext>
            </a:extLst>
          </a:blip>
          <a:srcRect t="3870"/>
          <a:stretch/>
        </p:blipFill>
        <p:spPr>
          <a:xfrm>
            <a:off x="63906" y="4627563"/>
            <a:ext cx="1828800" cy="1756075"/>
          </a:xfrm>
          <a:prstGeom prst="rect">
            <a:avLst/>
          </a:prstGeom>
        </p:spPr>
      </p:pic>
      <p:pic>
        <p:nvPicPr>
          <p:cNvPr id="9" name="Picture 8" descr="3.Fish_Menjangen.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906" y="2735219"/>
            <a:ext cx="1828800" cy="1816188"/>
          </a:xfrm>
          <a:prstGeom prst="rect">
            <a:avLst/>
          </a:prstGeom>
        </p:spPr>
      </p:pic>
      <p:sp>
        <p:nvSpPr>
          <p:cNvPr id="5" name="Rectangle 4"/>
          <p:cNvSpPr/>
          <p:nvPr/>
        </p:nvSpPr>
        <p:spPr>
          <a:xfrm>
            <a:off x="2255672" y="942462"/>
            <a:ext cx="6785621" cy="646331"/>
          </a:xfrm>
          <a:prstGeom prst="rect">
            <a:avLst/>
          </a:prstGeom>
        </p:spPr>
        <p:txBody>
          <a:bodyPr wrap="square">
            <a:spAutoFit/>
          </a:bodyPr>
          <a:lstStyle/>
          <a:p>
            <a:pPr marL="0" indent="0" eaLnBrk="1" hangingPunct="1">
              <a:buNone/>
            </a:pPr>
            <a:r>
              <a:rPr lang="en-US" altLang="en-US" sz="3600" b="1" dirty="0">
                <a:solidFill>
                  <a:srgbClr val="0000BA"/>
                </a:solidFill>
                <a:latin typeface="Myriad Pro"/>
                <a:cs typeface="Myriad Pro"/>
              </a:rPr>
              <a:t>The future we want: our vision</a:t>
            </a:r>
          </a:p>
        </p:txBody>
      </p:sp>
    </p:spTree>
    <p:extLst>
      <p:ext uri="{BB962C8B-B14F-4D97-AF65-F5344CB8AC3E}">
        <p14:creationId xmlns:p14="http://schemas.microsoft.com/office/powerpoint/2010/main" val="276489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7568" y="6465988"/>
            <a:ext cx="506252" cy="369332"/>
          </a:xfrm>
          <a:prstGeom prst="rect">
            <a:avLst/>
          </a:prstGeom>
          <a:noFill/>
        </p:spPr>
        <p:txBody>
          <a:bodyPr wrap="square" rtlCol="0">
            <a:spAutoFit/>
          </a:bodyPr>
          <a:lstStyle/>
          <a:p>
            <a:fld id="{70E59D30-32EB-1449-9DD2-88F8F2CECCC8}" type="slidenum">
              <a:rPr lang="en-US" smtClean="0">
                <a:solidFill>
                  <a:srgbClr val="FFFFFF"/>
                </a:solidFill>
                <a:latin typeface="Myriad Pro"/>
                <a:cs typeface="Myriad Pro"/>
              </a:rPr>
              <a:pPr/>
              <a:t>9</a:t>
            </a:fld>
            <a:endParaRPr lang="en-US" dirty="0">
              <a:solidFill>
                <a:srgbClr val="FFFFFF"/>
              </a:solidFill>
              <a:latin typeface="Myriad Pro"/>
              <a:cs typeface="Myriad Pro"/>
            </a:endParaRPr>
          </a:p>
        </p:txBody>
      </p:sp>
      <p:sp>
        <p:nvSpPr>
          <p:cNvPr id="8" name="Title 1"/>
          <p:cNvSpPr txBox="1">
            <a:spLocks/>
          </p:cNvSpPr>
          <p:nvPr/>
        </p:nvSpPr>
        <p:spPr>
          <a:xfrm>
            <a:off x="444134" y="1410118"/>
            <a:ext cx="8255733" cy="50558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buClr>
                <a:srgbClr val="FF6600"/>
              </a:buClr>
              <a:buSzPct val="100000"/>
            </a:pPr>
            <a:r>
              <a:rPr lang="en-AU" altLang="en-US" sz="2600" dirty="0" smtClean="0">
                <a:latin typeface="Myriad Pro"/>
                <a:cs typeface="Myriad Pro"/>
              </a:rPr>
              <a:t>EA </a:t>
            </a:r>
            <a:r>
              <a:rPr lang="en-AU" altLang="en-US" sz="2600" dirty="0">
                <a:latin typeface="Myriad Pro"/>
                <a:cs typeface="Myriad Pro"/>
              </a:rPr>
              <a:t>is a holistic, integrated and participatory management approach that considers the major components in an ecosystem, and the social and economic benefits that can be derived through sustainable use</a:t>
            </a:r>
            <a:r>
              <a:rPr lang="en-AU" altLang="en-US" sz="2600" dirty="0" smtClean="0">
                <a:latin typeface="Myriad Pro"/>
                <a:cs typeface="Myriad Pro"/>
              </a:rPr>
              <a:t>.</a:t>
            </a:r>
          </a:p>
          <a:p>
            <a:pPr>
              <a:spcAft>
                <a:spcPts val="1200"/>
              </a:spcAft>
              <a:buClr>
                <a:srgbClr val="FF6600"/>
              </a:buClr>
              <a:buSzPct val="100000"/>
            </a:pPr>
            <a:endParaRPr lang="en-AU" altLang="en-US" sz="200" dirty="0">
              <a:latin typeface="Myriad Pro"/>
              <a:cs typeface="Myriad Pro"/>
            </a:endParaRPr>
          </a:p>
          <a:p>
            <a:pPr>
              <a:spcAft>
                <a:spcPts val="1200"/>
              </a:spcAft>
              <a:buClr>
                <a:srgbClr val="FF6600"/>
              </a:buClr>
              <a:buSzPct val="100000"/>
            </a:pPr>
            <a:r>
              <a:rPr lang="en-US" sz="2600" b="1" i="1" dirty="0">
                <a:latin typeface="Myriad Pro"/>
                <a:cs typeface="Myriad Pro"/>
              </a:rPr>
              <a:t>CBD 2000 definition: It is a strategy for the integrated management of land, water and living resources that promotes conservation and sustainable use in an equitable way</a:t>
            </a:r>
          </a:p>
          <a:p>
            <a:pPr>
              <a:spcAft>
                <a:spcPts val="1200"/>
              </a:spcAft>
              <a:buClr>
                <a:srgbClr val="FF6600"/>
              </a:buClr>
              <a:buSzPct val="100000"/>
            </a:pPr>
            <a:r>
              <a:rPr lang="en-US" sz="2600" b="1" dirty="0">
                <a:latin typeface="Myriad Pro"/>
                <a:cs typeface="Myriad Pro"/>
              </a:rPr>
              <a:t>Note: EA is often used interchangeably with ecosystem-based management (EBM) </a:t>
            </a:r>
          </a:p>
        </p:txBody>
      </p:sp>
      <p:sp>
        <p:nvSpPr>
          <p:cNvPr id="5" name="Title 1"/>
          <p:cNvSpPr txBox="1">
            <a:spLocks/>
          </p:cNvSpPr>
          <p:nvPr/>
        </p:nvSpPr>
        <p:spPr>
          <a:xfrm>
            <a:off x="381835" y="733186"/>
            <a:ext cx="9286875" cy="121244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rgbClr val="0000BA"/>
              </a:solidFill>
              <a:latin typeface="Myriad Pro"/>
              <a:cs typeface="Myriad Pro"/>
            </a:endParaRPr>
          </a:p>
        </p:txBody>
      </p:sp>
      <p:sp>
        <p:nvSpPr>
          <p:cNvPr id="2" name="Rectangle 1"/>
          <p:cNvSpPr/>
          <p:nvPr/>
        </p:nvSpPr>
        <p:spPr>
          <a:xfrm>
            <a:off x="0" y="648770"/>
            <a:ext cx="9143820" cy="646331"/>
          </a:xfrm>
          <a:prstGeom prst="rect">
            <a:avLst/>
          </a:prstGeom>
        </p:spPr>
        <p:txBody>
          <a:bodyPr wrap="square">
            <a:spAutoFit/>
          </a:bodyPr>
          <a:lstStyle/>
          <a:p>
            <a:pPr algn="ctr"/>
            <a:r>
              <a:rPr lang="en-US" altLang="en-US" sz="3600" b="1" dirty="0">
                <a:solidFill>
                  <a:srgbClr val="0000BA"/>
                </a:solidFill>
                <a:latin typeface="Myriad Pro"/>
                <a:cs typeface="Myriad Pro"/>
              </a:rPr>
              <a:t>What is the Ecosystem Approach?</a:t>
            </a:r>
            <a:endParaRPr lang="en-US" sz="3600" dirty="0"/>
          </a:p>
        </p:txBody>
      </p:sp>
    </p:spTree>
    <p:extLst>
      <p:ext uri="{BB962C8B-B14F-4D97-AF65-F5344CB8AC3E}">
        <p14:creationId xmlns:p14="http://schemas.microsoft.com/office/powerpoint/2010/main" val="2922961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5018</TotalTime>
  <Words>1622</Words>
  <Application>Microsoft Office PowerPoint</Application>
  <PresentationFormat>On-screen Show (4:3)</PresentationFormat>
  <Paragraphs>156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Myriad Pro</vt:lpstr>
      <vt:lpstr>Wingdings 3</vt:lpstr>
      <vt:lpstr>Office Theme</vt:lpstr>
      <vt:lpstr>2. Issues and Threats, Fisheries Management and the Ecosystem Approach</vt:lpstr>
      <vt:lpstr>Coastal marine ecosystems</vt:lpstr>
      <vt:lpstr>PowerPoint Presentation</vt:lpstr>
      <vt:lpstr>Discuss threats and issues relating to your fisheries and the associated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benefits?</vt:lpstr>
      <vt:lpstr>PowerPoint Presentation</vt:lpstr>
      <vt:lpstr>Key messages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Worrall</dc:creator>
  <cp:lastModifiedBy>Derek Staples</cp:lastModifiedBy>
  <cp:revision>265</cp:revision>
  <cp:lastPrinted>2014-03-01T03:06:57Z</cp:lastPrinted>
  <dcterms:created xsi:type="dcterms:W3CDTF">2014-03-26T03:14:00Z</dcterms:created>
  <dcterms:modified xsi:type="dcterms:W3CDTF">2016-06-23T07:12:39Z</dcterms:modified>
</cp:coreProperties>
</file>